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3" r:id="rId4"/>
  </p:sldMasterIdLst>
  <p:notesMasterIdLst>
    <p:notesMasterId r:id="rId17"/>
  </p:notesMasterIdLst>
  <p:sldIdLst>
    <p:sldId id="464" r:id="rId5"/>
    <p:sldId id="459" r:id="rId6"/>
    <p:sldId id="466" r:id="rId7"/>
    <p:sldId id="467" r:id="rId8"/>
    <p:sldId id="468" r:id="rId9"/>
    <p:sldId id="481" r:id="rId10"/>
    <p:sldId id="469" r:id="rId11"/>
    <p:sldId id="470" r:id="rId12"/>
    <p:sldId id="465" r:id="rId13"/>
    <p:sldId id="476" r:id="rId14"/>
    <p:sldId id="477" r:id="rId15"/>
    <p:sldId id="48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FECBD798-C36C-4EFF-91AF-B7F880533135}">
          <p14:sldIdLst>
            <p14:sldId id="464"/>
          </p14:sldIdLst>
        </p14:section>
        <p14:section name="Abschnitt ohne Titel" id="{BFB6A939-B89F-422C-91A6-6CE51DE191E9}">
          <p14:sldIdLst>
            <p14:sldId id="459"/>
            <p14:sldId id="466"/>
            <p14:sldId id="467"/>
            <p14:sldId id="468"/>
            <p14:sldId id="481"/>
            <p14:sldId id="469"/>
            <p14:sldId id="470"/>
            <p14:sldId id="465"/>
            <p14:sldId id="476"/>
            <p14:sldId id="477"/>
            <p14:sldId id="480"/>
          </p14:sldIdLst>
        </p14:section>
      </p14:sectionLst>
    </p:ext>
    <p:ext uri="{EFAFB233-063F-42B5-8137-9DF3F51BA10A}">
      <p15:sldGuideLst xmlns:p15="http://schemas.microsoft.com/office/powerpoint/2012/main">
        <p15:guide id="1" orient="horz" pos="1185" userDrawn="1">
          <p15:clr>
            <a:srgbClr val="A4A3A4"/>
          </p15:clr>
        </p15:guide>
        <p15:guide id="2" pos="3341" userDrawn="1">
          <p15:clr>
            <a:srgbClr val="A4A3A4"/>
          </p15:clr>
        </p15:guide>
        <p15:guide id="3" pos="347" userDrawn="1">
          <p15:clr>
            <a:srgbClr val="A4A3A4"/>
          </p15:clr>
        </p15:guide>
        <p15:guide id="4" orient="horz" pos="220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9EFF"/>
    <a:srgbClr val="459C5B"/>
    <a:srgbClr val="FC28E3"/>
    <a:srgbClr val="E15E23"/>
    <a:srgbClr val="E729D5"/>
    <a:srgbClr val="F68425"/>
    <a:srgbClr val="F38DE7"/>
    <a:srgbClr val="E7E7E8"/>
    <a:srgbClr val="E72C24"/>
    <a:srgbClr val="F584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96" autoAdjust="0"/>
    <p:restoredTop sz="93792" autoAdjust="0"/>
  </p:normalViewPr>
  <p:slideViewPr>
    <p:cSldViewPr snapToGrid="0">
      <p:cViewPr varScale="1">
        <p:scale>
          <a:sx n="67" d="100"/>
          <a:sy n="67" d="100"/>
        </p:scale>
        <p:origin x="460" y="44"/>
      </p:cViewPr>
      <p:guideLst>
        <p:guide orient="horz" pos="1185"/>
        <p:guide pos="3341"/>
        <p:guide pos="347"/>
        <p:guide orient="horz" pos="2205"/>
      </p:guideLst>
    </p:cSldViewPr>
  </p:slideViewPr>
  <p:notesTextViewPr>
    <p:cViewPr>
      <p:scale>
        <a:sx n="1" d="1"/>
        <a:sy n="1" d="1"/>
      </p:scale>
      <p:origin x="0" y="0"/>
    </p:cViewPr>
  </p:notesTextViewPr>
  <p:sorterViewPr>
    <p:cViewPr varScale="1">
      <p:scale>
        <a:sx n="100" d="100"/>
        <a:sy n="100" d="100"/>
      </p:scale>
      <p:origin x="0" y="-40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419"/>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4EB094-5E09-49FD-BBDA-0D4F49F979A5}" type="datetimeFigureOut">
              <a:rPr lang="es-419" smtClean="0"/>
              <a:t>20/9/2024</a:t>
            </a:fld>
            <a:endParaRPr lang="es-419"/>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419"/>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Traitement d'un mastertextformat</a:t>
            </a:r>
          </a:p>
          <a:p>
            <a:pPr lvl="1"/>
            <a:r>
              <a:rPr lang="de-DE"/>
              <a:t>Zweite Ebene</a:t>
            </a:r>
          </a:p>
          <a:p>
            <a:pPr lvl="2"/>
            <a:r>
              <a:rPr lang="de-DE"/>
              <a:t>Première étape</a:t>
            </a:r>
          </a:p>
          <a:p>
            <a:pPr lvl="3"/>
            <a:r>
              <a:rPr lang="de-DE"/>
              <a:t>Vierte Ebene</a:t>
            </a:r>
          </a:p>
          <a:p>
            <a:pPr lvl="4"/>
            <a:r>
              <a:rPr lang="de-DE"/>
              <a:t>La cinquième scène</a:t>
            </a:r>
            <a:endParaRPr lang="es-419"/>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419"/>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4E4802-C68D-4AE4-9BEB-2F090F7F08C9}" type="slidenum">
              <a:rPr lang="es-419" smtClean="0"/>
              <a:t>‹Nr.›</a:t>
            </a:fld>
            <a:endParaRPr lang="es-419"/>
          </a:p>
        </p:txBody>
      </p:sp>
    </p:spTree>
    <p:extLst>
      <p:ext uri="{BB962C8B-B14F-4D97-AF65-F5344CB8AC3E}">
        <p14:creationId xmlns:p14="http://schemas.microsoft.com/office/powerpoint/2010/main" val="1843412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98" name="Google Shape;9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a:extLst>
            <a:ext uri="{FF2B5EF4-FFF2-40B4-BE49-F238E27FC236}">
              <a16:creationId xmlns:a16="http://schemas.microsoft.com/office/drawing/2014/main" id="{FFAA12AE-3F1F-91BA-022C-0E8907790B25}"/>
            </a:ext>
          </a:extLst>
        </p:cNvPr>
        <p:cNvGrpSpPr/>
        <p:nvPr/>
      </p:nvGrpSpPr>
      <p:grpSpPr>
        <a:xfrm>
          <a:off x="0" y="0"/>
          <a:ext cx="0" cy="0"/>
          <a:chOff x="0" y="0"/>
          <a:chExt cx="0" cy="0"/>
        </a:xfrm>
      </p:grpSpPr>
      <p:sp>
        <p:nvSpPr>
          <p:cNvPr id="96" name="Google Shape;96;p1:notes">
            <a:extLst>
              <a:ext uri="{FF2B5EF4-FFF2-40B4-BE49-F238E27FC236}">
                <a16:creationId xmlns:a16="http://schemas.microsoft.com/office/drawing/2014/main" id="{F8E82775-8511-169E-130A-EC7ADDF0C82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1:notes">
            <a:extLst>
              <a:ext uri="{FF2B5EF4-FFF2-40B4-BE49-F238E27FC236}">
                <a16:creationId xmlns:a16="http://schemas.microsoft.com/office/drawing/2014/main" id="{F46C8C4A-E287-D5E1-0A8F-A1B69B2C2EAF}"/>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de-DE"/>
              <a:t>Christian / Gabriela</a:t>
            </a:r>
            <a:endParaRPr/>
          </a:p>
        </p:txBody>
      </p:sp>
      <p:sp>
        <p:nvSpPr>
          <p:cNvPr id="98" name="Google Shape;98;p1:notes">
            <a:extLst>
              <a:ext uri="{FF2B5EF4-FFF2-40B4-BE49-F238E27FC236}">
                <a16:creationId xmlns:a16="http://schemas.microsoft.com/office/drawing/2014/main" id="{A1327244-7280-487D-8C1A-8DDEA61E66B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extLst>
      <p:ext uri="{BB962C8B-B14F-4D97-AF65-F5344CB8AC3E}">
        <p14:creationId xmlns:p14="http://schemas.microsoft.com/office/powerpoint/2010/main" val="325267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a:extLst>
            <a:ext uri="{FF2B5EF4-FFF2-40B4-BE49-F238E27FC236}">
              <a16:creationId xmlns:a16="http://schemas.microsoft.com/office/drawing/2014/main" id="{FFAA12AE-3F1F-91BA-022C-0E8907790B25}"/>
            </a:ext>
          </a:extLst>
        </p:cNvPr>
        <p:cNvGrpSpPr/>
        <p:nvPr/>
      </p:nvGrpSpPr>
      <p:grpSpPr>
        <a:xfrm>
          <a:off x="0" y="0"/>
          <a:ext cx="0" cy="0"/>
          <a:chOff x="0" y="0"/>
          <a:chExt cx="0" cy="0"/>
        </a:xfrm>
      </p:grpSpPr>
      <p:sp>
        <p:nvSpPr>
          <p:cNvPr id="96" name="Google Shape;96;p1:notes">
            <a:extLst>
              <a:ext uri="{FF2B5EF4-FFF2-40B4-BE49-F238E27FC236}">
                <a16:creationId xmlns:a16="http://schemas.microsoft.com/office/drawing/2014/main" id="{F8E82775-8511-169E-130A-EC7ADDF0C82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1:notes">
            <a:extLst>
              <a:ext uri="{FF2B5EF4-FFF2-40B4-BE49-F238E27FC236}">
                <a16:creationId xmlns:a16="http://schemas.microsoft.com/office/drawing/2014/main" id="{F46C8C4A-E287-D5E1-0A8F-A1B69B2C2EAF}"/>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de-DE"/>
              <a:t>Christian / Gabriela</a:t>
            </a:r>
            <a:endParaRPr/>
          </a:p>
        </p:txBody>
      </p:sp>
      <p:sp>
        <p:nvSpPr>
          <p:cNvPr id="98" name="Google Shape;98;p1:notes">
            <a:extLst>
              <a:ext uri="{FF2B5EF4-FFF2-40B4-BE49-F238E27FC236}">
                <a16:creationId xmlns:a16="http://schemas.microsoft.com/office/drawing/2014/main" id="{A1327244-7280-487D-8C1A-8DDEA61E66B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extLst>
      <p:ext uri="{BB962C8B-B14F-4D97-AF65-F5344CB8AC3E}">
        <p14:creationId xmlns:p14="http://schemas.microsoft.com/office/powerpoint/2010/main" val="599958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98" name="Google Shape;9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extLst>
      <p:ext uri="{BB962C8B-B14F-4D97-AF65-F5344CB8AC3E}">
        <p14:creationId xmlns:p14="http://schemas.microsoft.com/office/powerpoint/2010/main" val="318207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a:extLst>
            <a:ext uri="{FF2B5EF4-FFF2-40B4-BE49-F238E27FC236}">
              <a16:creationId xmlns:a16="http://schemas.microsoft.com/office/drawing/2014/main" id="{FFAA12AE-3F1F-91BA-022C-0E8907790B25}"/>
            </a:ext>
          </a:extLst>
        </p:cNvPr>
        <p:cNvGrpSpPr/>
        <p:nvPr/>
      </p:nvGrpSpPr>
      <p:grpSpPr>
        <a:xfrm>
          <a:off x="0" y="0"/>
          <a:ext cx="0" cy="0"/>
          <a:chOff x="0" y="0"/>
          <a:chExt cx="0" cy="0"/>
        </a:xfrm>
      </p:grpSpPr>
      <p:sp>
        <p:nvSpPr>
          <p:cNvPr id="96" name="Google Shape;96;p1:notes">
            <a:extLst>
              <a:ext uri="{FF2B5EF4-FFF2-40B4-BE49-F238E27FC236}">
                <a16:creationId xmlns:a16="http://schemas.microsoft.com/office/drawing/2014/main" id="{F8E82775-8511-169E-130A-EC7ADDF0C82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1:notes">
            <a:extLst>
              <a:ext uri="{FF2B5EF4-FFF2-40B4-BE49-F238E27FC236}">
                <a16:creationId xmlns:a16="http://schemas.microsoft.com/office/drawing/2014/main" id="{F46C8C4A-E287-D5E1-0A8F-A1B69B2C2EAF}"/>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de-DE"/>
              <a:t>Christian / Gabriela</a:t>
            </a:r>
            <a:endParaRPr/>
          </a:p>
        </p:txBody>
      </p:sp>
      <p:sp>
        <p:nvSpPr>
          <p:cNvPr id="98" name="Google Shape;98;p1:notes">
            <a:extLst>
              <a:ext uri="{FF2B5EF4-FFF2-40B4-BE49-F238E27FC236}">
                <a16:creationId xmlns:a16="http://schemas.microsoft.com/office/drawing/2014/main" id="{A1327244-7280-487D-8C1A-8DDEA61E66B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extLst>
      <p:ext uri="{BB962C8B-B14F-4D97-AF65-F5344CB8AC3E}">
        <p14:creationId xmlns:p14="http://schemas.microsoft.com/office/powerpoint/2010/main" val="1060547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a:extLst>
            <a:ext uri="{FF2B5EF4-FFF2-40B4-BE49-F238E27FC236}">
              <a16:creationId xmlns:a16="http://schemas.microsoft.com/office/drawing/2014/main" id="{FFAA12AE-3F1F-91BA-022C-0E8907790B25}"/>
            </a:ext>
          </a:extLst>
        </p:cNvPr>
        <p:cNvGrpSpPr/>
        <p:nvPr/>
      </p:nvGrpSpPr>
      <p:grpSpPr>
        <a:xfrm>
          <a:off x="0" y="0"/>
          <a:ext cx="0" cy="0"/>
          <a:chOff x="0" y="0"/>
          <a:chExt cx="0" cy="0"/>
        </a:xfrm>
      </p:grpSpPr>
      <p:sp>
        <p:nvSpPr>
          <p:cNvPr id="96" name="Google Shape;96;p1:notes">
            <a:extLst>
              <a:ext uri="{FF2B5EF4-FFF2-40B4-BE49-F238E27FC236}">
                <a16:creationId xmlns:a16="http://schemas.microsoft.com/office/drawing/2014/main" id="{F8E82775-8511-169E-130A-EC7ADDF0C82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1:notes">
            <a:extLst>
              <a:ext uri="{FF2B5EF4-FFF2-40B4-BE49-F238E27FC236}">
                <a16:creationId xmlns:a16="http://schemas.microsoft.com/office/drawing/2014/main" id="{F46C8C4A-E287-D5E1-0A8F-A1B69B2C2EAF}"/>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de-DE"/>
              <a:t>Christian / Gabriela</a:t>
            </a:r>
            <a:endParaRPr/>
          </a:p>
        </p:txBody>
      </p:sp>
      <p:sp>
        <p:nvSpPr>
          <p:cNvPr id="98" name="Google Shape;98;p1:notes">
            <a:extLst>
              <a:ext uri="{FF2B5EF4-FFF2-40B4-BE49-F238E27FC236}">
                <a16:creationId xmlns:a16="http://schemas.microsoft.com/office/drawing/2014/main" id="{A1327244-7280-487D-8C1A-8DDEA61E66B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extLst>
      <p:ext uri="{BB962C8B-B14F-4D97-AF65-F5344CB8AC3E}">
        <p14:creationId xmlns:p14="http://schemas.microsoft.com/office/powerpoint/2010/main" val="2832277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a:extLst>
            <a:ext uri="{FF2B5EF4-FFF2-40B4-BE49-F238E27FC236}">
              <a16:creationId xmlns:a16="http://schemas.microsoft.com/office/drawing/2014/main" id="{FFAA12AE-3F1F-91BA-022C-0E8907790B25}"/>
            </a:ext>
          </a:extLst>
        </p:cNvPr>
        <p:cNvGrpSpPr/>
        <p:nvPr/>
      </p:nvGrpSpPr>
      <p:grpSpPr>
        <a:xfrm>
          <a:off x="0" y="0"/>
          <a:ext cx="0" cy="0"/>
          <a:chOff x="0" y="0"/>
          <a:chExt cx="0" cy="0"/>
        </a:xfrm>
      </p:grpSpPr>
      <p:sp>
        <p:nvSpPr>
          <p:cNvPr id="96" name="Google Shape;96;p1:notes">
            <a:extLst>
              <a:ext uri="{FF2B5EF4-FFF2-40B4-BE49-F238E27FC236}">
                <a16:creationId xmlns:a16="http://schemas.microsoft.com/office/drawing/2014/main" id="{F8E82775-8511-169E-130A-EC7ADDF0C82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1:notes">
            <a:extLst>
              <a:ext uri="{FF2B5EF4-FFF2-40B4-BE49-F238E27FC236}">
                <a16:creationId xmlns:a16="http://schemas.microsoft.com/office/drawing/2014/main" id="{F46C8C4A-E287-D5E1-0A8F-A1B69B2C2EAF}"/>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de-DE"/>
              <a:t>Christian / Gabriela</a:t>
            </a:r>
            <a:endParaRPr/>
          </a:p>
        </p:txBody>
      </p:sp>
      <p:sp>
        <p:nvSpPr>
          <p:cNvPr id="98" name="Google Shape;98;p1:notes">
            <a:extLst>
              <a:ext uri="{FF2B5EF4-FFF2-40B4-BE49-F238E27FC236}">
                <a16:creationId xmlns:a16="http://schemas.microsoft.com/office/drawing/2014/main" id="{A1327244-7280-487D-8C1A-8DDEA61E66B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extLst>
      <p:ext uri="{BB962C8B-B14F-4D97-AF65-F5344CB8AC3E}">
        <p14:creationId xmlns:p14="http://schemas.microsoft.com/office/powerpoint/2010/main" val="1502233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a:extLst>
            <a:ext uri="{FF2B5EF4-FFF2-40B4-BE49-F238E27FC236}">
              <a16:creationId xmlns:a16="http://schemas.microsoft.com/office/drawing/2014/main" id="{FFAA12AE-3F1F-91BA-022C-0E8907790B25}"/>
            </a:ext>
          </a:extLst>
        </p:cNvPr>
        <p:cNvGrpSpPr/>
        <p:nvPr/>
      </p:nvGrpSpPr>
      <p:grpSpPr>
        <a:xfrm>
          <a:off x="0" y="0"/>
          <a:ext cx="0" cy="0"/>
          <a:chOff x="0" y="0"/>
          <a:chExt cx="0" cy="0"/>
        </a:xfrm>
      </p:grpSpPr>
      <p:sp>
        <p:nvSpPr>
          <p:cNvPr id="96" name="Google Shape;96;p1:notes">
            <a:extLst>
              <a:ext uri="{FF2B5EF4-FFF2-40B4-BE49-F238E27FC236}">
                <a16:creationId xmlns:a16="http://schemas.microsoft.com/office/drawing/2014/main" id="{F8E82775-8511-169E-130A-EC7ADDF0C82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1:notes">
            <a:extLst>
              <a:ext uri="{FF2B5EF4-FFF2-40B4-BE49-F238E27FC236}">
                <a16:creationId xmlns:a16="http://schemas.microsoft.com/office/drawing/2014/main" id="{F46C8C4A-E287-D5E1-0A8F-A1B69B2C2EAF}"/>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de-DE"/>
              <a:t>Christian / Gabriela</a:t>
            </a:r>
            <a:endParaRPr/>
          </a:p>
        </p:txBody>
      </p:sp>
      <p:sp>
        <p:nvSpPr>
          <p:cNvPr id="98" name="Google Shape;98;p1:notes">
            <a:extLst>
              <a:ext uri="{FF2B5EF4-FFF2-40B4-BE49-F238E27FC236}">
                <a16:creationId xmlns:a16="http://schemas.microsoft.com/office/drawing/2014/main" id="{A1327244-7280-487D-8C1A-8DDEA61E66B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extLst>
      <p:ext uri="{BB962C8B-B14F-4D97-AF65-F5344CB8AC3E}">
        <p14:creationId xmlns:p14="http://schemas.microsoft.com/office/powerpoint/2010/main" val="2682216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a:extLst>
            <a:ext uri="{FF2B5EF4-FFF2-40B4-BE49-F238E27FC236}">
              <a16:creationId xmlns:a16="http://schemas.microsoft.com/office/drawing/2014/main" id="{FFAA12AE-3F1F-91BA-022C-0E8907790B25}"/>
            </a:ext>
          </a:extLst>
        </p:cNvPr>
        <p:cNvGrpSpPr/>
        <p:nvPr/>
      </p:nvGrpSpPr>
      <p:grpSpPr>
        <a:xfrm>
          <a:off x="0" y="0"/>
          <a:ext cx="0" cy="0"/>
          <a:chOff x="0" y="0"/>
          <a:chExt cx="0" cy="0"/>
        </a:xfrm>
      </p:grpSpPr>
      <p:sp>
        <p:nvSpPr>
          <p:cNvPr id="96" name="Google Shape;96;p1:notes">
            <a:extLst>
              <a:ext uri="{FF2B5EF4-FFF2-40B4-BE49-F238E27FC236}">
                <a16:creationId xmlns:a16="http://schemas.microsoft.com/office/drawing/2014/main" id="{F8E82775-8511-169E-130A-EC7ADDF0C82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1:notes">
            <a:extLst>
              <a:ext uri="{FF2B5EF4-FFF2-40B4-BE49-F238E27FC236}">
                <a16:creationId xmlns:a16="http://schemas.microsoft.com/office/drawing/2014/main" id="{F46C8C4A-E287-D5E1-0A8F-A1B69B2C2EAF}"/>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de-DE"/>
              <a:t>Christian / Gabriela</a:t>
            </a:r>
            <a:endParaRPr/>
          </a:p>
        </p:txBody>
      </p:sp>
      <p:sp>
        <p:nvSpPr>
          <p:cNvPr id="98" name="Google Shape;98;p1:notes">
            <a:extLst>
              <a:ext uri="{FF2B5EF4-FFF2-40B4-BE49-F238E27FC236}">
                <a16:creationId xmlns:a16="http://schemas.microsoft.com/office/drawing/2014/main" id="{A1327244-7280-487D-8C1A-8DDEA61E66B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extLst>
      <p:ext uri="{BB962C8B-B14F-4D97-AF65-F5344CB8AC3E}">
        <p14:creationId xmlns:p14="http://schemas.microsoft.com/office/powerpoint/2010/main" val="2794365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a:extLst>
            <a:ext uri="{FF2B5EF4-FFF2-40B4-BE49-F238E27FC236}">
              <a16:creationId xmlns:a16="http://schemas.microsoft.com/office/drawing/2014/main" id="{FFAA12AE-3F1F-91BA-022C-0E8907790B25}"/>
            </a:ext>
          </a:extLst>
        </p:cNvPr>
        <p:cNvGrpSpPr/>
        <p:nvPr/>
      </p:nvGrpSpPr>
      <p:grpSpPr>
        <a:xfrm>
          <a:off x="0" y="0"/>
          <a:ext cx="0" cy="0"/>
          <a:chOff x="0" y="0"/>
          <a:chExt cx="0" cy="0"/>
        </a:xfrm>
      </p:grpSpPr>
      <p:sp>
        <p:nvSpPr>
          <p:cNvPr id="96" name="Google Shape;96;p1:notes">
            <a:extLst>
              <a:ext uri="{FF2B5EF4-FFF2-40B4-BE49-F238E27FC236}">
                <a16:creationId xmlns:a16="http://schemas.microsoft.com/office/drawing/2014/main" id="{F8E82775-8511-169E-130A-EC7ADDF0C82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1:notes">
            <a:extLst>
              <a:ext uri="{FF2B5EF4-FFF2-40B4-BE49-F238E27FC236}">
                <a16:creationId xmlns:a16="http://schemas.microsoft.com/office/drawing/2014/main" id="{F46C8C4A-E287-D5E1-0A8F-A1B69B2C2EAF}"/>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de-DE"/>
              <a:t>Christian / Gabriela</a:t>
            </a:r>
            <a:endParaRPr/>
          </a:p>
        </p:txBody>
      </p:sp>
      <p:sp>
        <p:nvSpPr>
          <p:cNvPr id="98" name="Google Shape;98;p1:notes">
            <a:extLst>
              <a:ext uri="{FF2B5EF4-FFF2-40B4-BE49-F238E27FC236}">
                <a16:creationId xmlns:a16="http://schemas.microsoft.com/office/drawing/2014/main" id="{A1327244-7280-487D-8C1A-8DDEA61E66B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extLst>
      <p:ext uri="{BB962C8B-B14F-4D97-AF65-F5344CB8AC3E}">
        <p14:creationId xmlns:p14="http://schemas.microsoft.com/office/powerpoint/2010/main" val="2993862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a:extLst>
            <a:ext uri="{FF2B5EF4-FFF2-40B4-BE49-F238E27FC236}">
              <a16:creationId xmlns:a16="http://schemas.microsoft.com/office/drawing/2014/main" id="{FFAA12AE-3F1F-91BA-022C-0E8907790B25}"/>
            </a:ext>
          </a:extLst>
        </p:cNvPr>
        <p:cNvGrpSpPr/>
        <p:nvPr/>
      </p:nvGrpSpPr>
      <p:grpSpPr>
        <a:xfrm>
          <a:off x="0" y="0"/>
          <a:ext cx="0" cy="0"/>
          <a:chOff x="0" y="0"/>
          <a:chExt cx="0" cy="0"/>
        </a:xfrm>
      </p:grpSpPr>
      <p:sp>
        <p:nvSpPr>
          <p:cNvPr id="96" name="Google Shape;96;p1:notes">
            <a:extLst>
              <a:ext uri="{FF2B5EF4-FFF2-40B4-BE49-F238E27FC236}">
                <a16:creationId xmlns:a16="http://schemas.microsoft.com/office/drawing/2014/main" id="{F8E82775-8511-169E-130A-EC7ADDF0C82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1:notes">
            <a:extLst>
              <a:ext uri="{FF2B5EF4-FFF2-40B4-BE49-F238E27FC236}">
                <a16:creationId xmlns:a16="http://schemas.microsoft.com/office/drawing/2014/main" id="{F46C8C4A-E287-D5E1-0A8F-A1B69B2C2EAF}"/>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de-DE"/>
              <a:t>Christian / Gabriela</a:t>
            </a:r>
            <a:endParaRPr/>
          </a:p>
        </p:txBody>
      </p:sp>
      <p:sp>
        <p:nvSpPr>
          <p:cNvPr id="98" name="Google Shape;98;p1:notes">
            <a:extLst>
              <a:ext uri="{FF2B5EF4-FFF2-40B4-BE49-F238E27FC236}">
                <a16:creationId xmlns:a16="http://schemas.microsoft.com/office/drawing/2014/main" id="{A1327244-7280-487D-8C1A-8DDEA61E66B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extLst>
      <p:ext uri="{BB962C8B-B14F-4D97-AF65-F5344CB8AC3E}">
        <p14:creationId xmlns:p14="http://schemas.microsoft.com/office/powerpoint/2010/main" val="2524602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a:extLst>
            <a:ext uri="{FF2B5EF4-FFF2-40B4-BE49-F238E27FC236}">
              <a16:creationId xmlns:a16="http://schemas.microsoft.com/office/drawing/2014/main" id="{FFAA12AE-3F1F-91BA-022C-0E8907790B25}"/>
            </a:ext>
          </a:extLst>
        </p:cNvPr>
        <p:cNvGrpSpPr/>
        <p:nvPr/>
      </p:nvGrpSpPr>
      <p:grpSpPr>
        <a:xfrm>
          <a:off x="0" y="0"/>
          <a:ext cx="0" cy="0"/>
          <a:chOff x="0" y="0"/>
          <a:chExt cx="0" cy="0"/>
        </a:xfrm>
      </p:grpSpPr>
      <p:sp>
        <p:nvSpPr>
          <p:cNvPr id="96" name="Google Shape;96;p1:notes">
            <a:extLst>
              <a:ext uri="{FF2B5EF4-FFF2-40B4-BE49-F238E27FC236}">
                <a16:creationId xmlns:a16="http://schemas.microsoft.com/office/drawing/2014/main" id="{F8E82775-8511-169E-130A-EC7ADDF0C82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1:notes">
            <a:extLst>
              <a:ext uri="{FF2B5EF4-FFF2-40B4-BE49-F238E27FC236}">
                <a16:creationId xmlns:a16="http://schemas.microsoft.com/office/drawing/2014/main" id="{F46C8C4A-E287-D5E1-0A8F-A1B69B2C2EAF}"/>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de-DE"/>
              <a:t>Christian / Gabriela</a:t>
            </a:r>
            <a:endParaRPr/>
          </a:p>
        </p:txBody>
      </p:sp>
      <p:sp>
        <p:nvSpPr>
          <p:cNvPr id="98" name="Google Shape;98;p1:notes">
            <a:extLst>
              <a:ext uri="{FF2B5EF4-FFF2-40B4-BE49-F238E27FC236}">
                <a16:creationId xmlns:a16="http://schemas.microsoft.com/office/drawing/2014/main" id="{A1327244-7280-487D-8C1A-8DDEA61E66B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extLst>
      <p:ext uri="{BB962C8B-B14F-4D97-AF65-F5344CB8AC3E}">
        <p14:creationId xmlns:p14="http://schemas.microsoft.com/office/powerpoint/2010/main" val="14489662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CFAD0D0A-750B-425D-B565-F500545B6287}" type="datetime1">
              <a:rPr lang="es-419" smtClean="0"/>
              <a:t>20/9/2024</a:t>
            </a:fld>
            <a:endParaRPr lang="es-419"/>
          </a:p>
        </p:txBody>
      </p:sp>
      <p:sp>
        <p:nvSpPr>
          <p:cNvPr id="5" name="Footer Placeholder 4"/>
          <p:cNvSpPr>
            <a:spLocks noGrp="1"/>
          </p:cNvSpPr>
          <p:nvPr>
            <p:ph type="ftr" sz="quarter" idx="11"/>
          </p:nvPr>
        </p:nvSpPr>
        <p:spPr/>
        <p:txBody>
          <a:bodyPr/>
          <a:lstStyle/>
          <a:p>
            <a:endParaRPr lang="es-419"/>
          </a:p>
        </p:txBody>
      </p:sp>
      <p:sp>
        <p:nvSpPr>
          <p:cNvPr id="6" name="Slide Number Placeholder 5"/>
          <p:cNvSpPr>
            <a:spLocks noGrp="1"/>
          </p:cNvSpPr>
          <p:nvPr>
            <p:ph type="sldNum" sz="quarter" idx="12"/>
          </p:nvPr>
        </p:nvSpPr>
        <p:spPr/>
        <p:txBody>
          <a:bodyPr/>
          <a:lstStyle/>
          <a:p>
            <a:fld id="{0311F121-0FC9-4C7C-BFE9-F2EFA1AA86F5}" type="slidenum">
              <a:rPr lang="es-419" smtClean="0"/>
              <a:t>‹Nr.›</a:t>
            </a:fld>
            <a:endParaRPr lang="es-419"/>
          </a:p>
        </p:txBody>
      </p:sp>
      <p:pic>
        <p:nvPicPr>
          <p:cNvPr id="7" name="Grafik 6">
            <a:extLst>
              <a:ext uri="{FF2B5EF4-FFF2-40B4-BE49-F238E27FC236}">
                <a16:creationId xmlns:a16="http://schemas.microsoft.com/office/drawing/2014/main" id="{66659792-E02E-4593-E0F3-B1BEF575E3F5}"/>
              </a:ext>
            </a:extLst>
          </p:cNvPr>
          <p:cNvPicPr>
            <a:picLocks noChangeAspect="1"/>
          </p:cNvPicPr>
          <p:nvPr userDrawn="1"/>
        </p:nvPicPr>
        <p:blipFill>
          <a:blip r:embed="rId2"/>
          <a:stretch>
            <a:fillRect/>
          </a:stretch>
        </p:blipFill>
        <p:spPr>
          <a:xfrm>
            <a:off x="8573861" y="1838325"/>
            <a:ext cx="3629025" cy="5019675"/>
          </a:xfrm>
          <a:prstGeom prst="rect">
            <a:avLst/>
          </a:prstGeom>
        </p:spPr>
      </p:pic>
      <p:pic>
        <p:nvPicPr>
          <p:cNvPr id="8" name="Grafik 7">
            <a:extLst>
              <a:ext uri="{FF2B5EF4-FFF2-40B4-BE49-F238E27FC236}">
                <a16:creationId xmlns:a16="http://schemas.microsoft.com/office/drawing/2014/main" id="{831ADB8A-283A-0402-124B-708EE96BB8D0}"/>
              </a:ext>
            </a:extLst>
          </p:cNvPr>
          <p:cNvPicPr>
            <a:picLocks noChangeAspect="1"/>
          </p:cNvPicPr>
          <p:nvPr userDrawn="1"/>
        </p:nvPicPr>
        <p:blipFill>
          <a:blip r:embed="rId3">
            <a:alphaModFix/>
          </a:blip>
          <a:stretch>
            <a:fillRect/>
          </a:stretch>
        </p:blipFill>
        <p:spPr>
          <a:xfrm>
            <a:off x="720192" y="6381340"/>
            <a:ext cx="7594376" cy="317601"/>
          </a:xfrm>
          <a:prstGeom prst="rect">
            <a:avLst/>
          </a:prstGeom>
          <a:noFill/>
        </p:spPr>
      </p:pic>
      <p:pic>
        <p:nvPicPr>
          <p:cNvPr id="9" name="Grafik 8">
            <a:extLst>
              <a:ext uri="{FF2B5EF4-FFF2-40B4-BE49-F238E27FC236}">
                <a16:creationId xmlns:a16="http://schemas.microsoft.com/office/drawing/2014/main" id="{F31EA9C0-0317-1D21-A18C-FDAFE61C17E7}"/>
              </a:ext>
            </a:extLst>
          </p:cNvPr>
          <p:cNvPicPr>
            <a:picLocks noChangeAspect="1"/>
          </p:cNvPicPr>
          <p:nvPr userDrawn="1"/>
        </p:nvPicPr>
        <p:blipFill>
          <a:blip r:embed="rId4"/>
          <a:srcRect/>
          <a:stretch/>
        </p:blipFill>
        <p:spPr>
          <a:xfrm>
            <a:off x="555546" y="413070"/>
            <a:ext cx="2181157" cy="457594"/>
          </a:xfrm>
          <a:prstGeom prst="rect">
            <a:avLst/>
          </a:prstGeom>
        </p:spPr>
      </p:pic>
      <p:pic>
        <p:nvPicPr>
          <p:cNvPr id="10" name="Grafik 9" descr="Ein Bild, das Text enthält.&#10;&#10;Automatisch generierte Beschreibung">
            <a:extLst>
              <a:ext uri="{FF2B5EF4-FFF2-40B4-BE49-F238E27FC236}">
                <a16:creationId xmlns:a16="http://schemas.microsoft.com/office/drawing/2014/main" id="{C44D07A0-AC25-8AE5-A4B5-AA375480CEE7}"/>
              </a:ext>
            </a:extLst>
          </p:cNvPr>
          <p:cNvPicPr>
            <a:picLocks noChangeAspect="1"/>
          </p:cNvPicPr>
          <p:nvPr userDrawn="1"/>
        </p:nvPicPr>
        <p:blipFill>
          <a:blip r:embed="rId5">
            <a:alphaModFix/>
          </a:blip>
          <a:stretch>
            <a:fillRect/>
          </a:stretch>
        </p:blipFill>
        <p:spPr>
          <a:xfrm>
            <a:off x="9475103" y="370972"/>
            <a:ext cx="2279050" cy="586971"/>
          </a:xfrm>
          <a:prstGeom prst="rect">
            <a:avLst/>
          </a:prstGeom>
          <a:solidFill>
            <a:schemeClr val="bg1">
              <a:alpha val="0"/>
            </a:schemeClr>
          </a:solidFill>
        </p:spPr>
      </p:pic>
    </p:spTree>
    <p:extLst>
      <p:ext uri="{BB962C8B-B14F-4D97-AF65-F5344CB8AC3E}">
        <p14:creationId xmlns:p14="http://schemas.microsoft.com/office/powerpoint/2010/main" val="784819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8ADEDB7-8103-4558-B97D-33F9FB8D4CD6}" type="datetime1">
              <a:rPr lang="es-419" smtClean="0"/>
              <a:t>20/9/2024</a:t>
            </a:fld>
            <a:endParaRPr lang="es-419"/>
          </a:p>
        </p:txBody>
      </p:sp>
      <p:sp>
        <p:nvSpPr>
          <p:cNvPr id="5" name="Footer Placeholder 4"/>
          <p:cNvSpPr>
            <a:spLocks noGrp="1"/>
          </p:cNvSpPr>
          <p:nvPr>
            <p:ph type="ftr" sz="quarter" idx="11"/>
          </p:nvPr>
        </p:nvSpPr>
        <p:spPr/>
        <p:txBody>
          <a:bodyPr/>
          <a:lstStyle/>
          <a:p>
            <a:endParaRPr lang="es-419"/>
          </a:p>
        </p:txBody>
      </p:sp>
      <p:sp>
        <p:nvSpPr>
          <p:cNvPr id="6" name="Slide Number Placeholder 5"/>
          <p:cNvSpPr>
            <a:spLocks noGrp="1"/>
          </p:cNvSpPr>
          <p:nvPr>
            <p:ph type="sldNum" sz="quarter" idx="12"/>
          </p:nvPr>
        </p:nvSpPr>
        <p:spPr/>
        <p:txBody>
          <a:bodyPr/>
          <a:lstStyle/>
          <a:p>
            <a:fld id="{0311F121-0FC9-4C7C-BFE9-F2EFA1AA86F5}" type="slidenum">
              <a:rPr lang="es-419" smtClean="0"/>
              <a:t>‹Nr.›</a:t>
            </a:fld>
            <a:endParaRPr lang="es-419"/>
          </a:p>
        </p:txBody>
      </p:sp>
    </p:spTree>
    <p:extLst>
      <p:ext uri="{BB962C8B-B14F-4D97-AF65-F5344CB8AC3E}">
        <p14:creationId xmlns:p14="http://schemas.microsoft.com/office/powerpoint/2010/main" val="614827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630B5CC9-56DE-4323-B3EA-0471FA90115A}" type="datetime1">
              <a:rPr lang="es-419" smtClean="0"/>
              <a:t>20/9/2024</a:t>
            </a:fld>
            <a:endParaRPr lang="es-419"/>
          </a:p>
        </p:txBody>
      </p:sp>
      <p:sp>
        <p:nvSpPr>
          <p:cNvPr id="5" name="Footer Placeholder 4"/>
          <p:cNvSpPr>
            <a:spLocks noGrp="1"/>
          </p:cNvSpPr>
          <p:nvPr>
            <p:ph type="ftr" sz="quarter" idx="11"/>
          </p:nvPr>
        </p:nvSpPr>
        <p:spPr/>
        <p:txBody>
          <a:bodyPr/>
          <a:lstStyle/>
          <a:p>
            <a:endParaRPr lang="es-419"/>
          </a:p>
        </p:txBody>
      </p:sp>
      <p:sp>
        <p:nvSpPr>
          <p:cNvPr id="6" name="Slide Number Placeholder 5"/>
          <p:cNvSpPr>
            <a:spLocks noGrp="1"/>
          </p:cNvSpPr>
          <p:nvPr>
            <p:ph type="sldNum" sz="quarter" idx="12"/>
          </p:nvPr>
        </p:nvSpPr>
        <p:spPr/>
        <p:txBody>
          <a:bodyPr/>
          <a:lstStyle/>
          <a:p>
            <a:fld id="{0311F121-0FC9-4C7C-BFE9-F2EFA1AA86F5}" type="slidenum">
              <a:rPr lang="es-419" smtClean="0"/>
              <a:t>‹Nr.›</a:t>
            </a:fld>
            <a:endParaRPr lang="es-419"/>
          </a:p>
        </p:txBody>
      </p:sp>
    </p:spTree>
    <p:extLst>
      <p:ext uri="{BB962C8B-B14F-4D97-AF65-F5344CB8AC3E}">
        <p14:creationId xmlns:p14="http://schemas.microsoft.com/office/powerpoint/2010/main" val="677401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E1514B32-78C1-412F-89B5-97DE3E6BB64F}" type="datetime1">
              <a:rPr lang="es-419" smtClean="0"/>
              <a:t>20/9/2024</a:t>
            </a:fld>
            <a:endParaRPr lang="es-419"/>
          </a:p>
        </p:txBody>
      </p:sp>
      <p:sp>
        <p:nvSpPr>
          <p:cNvPr id="5" name="Footer Placeholder 4"/>
          <p:cNvSpPr>
            <a:spLocks noGrp="1"/>
          </p:cNvSpPr>
          <p:nvPr>
            <p:ph type="ftr" sz="quarter" idx="11"/>
          </p:nvPr>
        </p:nvSpPr>
        <p:spPr/>
        <p:txBody>
          <a:bodyPr/>
          <a:lstStyle/>
          <a:p>
            <a:endParaRPr lang="es-419"/>
          </a:p>
        </p:txBody>
      </p:sp>
      <p:sp>
        <p:nvSpPr>
          <p:cNvPr id="6" name="Slide Number Placeholder 5"/>
          <p:cNvSpPr>
            <a:spLocks noGrp="1"/>
          </p:cNvSpPr>
          <p:nvPr>
            <p:ph type="sldNum" sz="quarter" idx="12"/>
          </p:nvPr>
        </p:nvSpPr>
        <p:spPr/>
        <p:txBody>
          <a:bodyPr/>
          <a:lstStyle/>
          <a:p>
            <a:fld id="{0311F121-0FC9-4C7C-BFE9-F2EFA1AA86F5}" type="slidenum">
              <a:rPr lang="es-419" smtClean="0"/>
              <a:t>‹Nr.›</a:t>
            </a:fld>
            <a:endParaRPr lang="es-419"/>
          </a:p>
        </p:txBody>
      </p:sp>
      <p:pic>
        <p:nvPicPr>
          <p:cNvPr id="7" name="Grafik 6">
            <a:extLst>
              <a:ext uri="{FF2B5EF4-FFF2-40B4-BE49-F238E27FC236}">
                <a16:creationId xmlns:a16="http://schemas.microsoft.com/office/drawing/2014/main" id="{726F83E8-8C50-336B-9FFC-541619C4A7B2}"/>
              </a:ext>
            </a:extLst>
          </p:cNvPr>
          <p:cNvPicPr>
            <a:picLocks noChangeAspect="1"/>
          </p:cNvPicPr>
          <p:nvPr userDrawn="1"/>
        </p:nvPicPr>
        <p:blipFill>
          <a:blip r:embed="rId2"/>
          <a:stretch>
            <a:fillRect/>
          </a:stretch>
        </p:blipFill>
        <p:spPr>
          <a:xfrm>
            <a:off x="8573861" y="1838325"/>
            <a:ext cx="3629025" cy="5019675"/>
          </a:xfrm>
          <a:prstGeom prst="rect">
            <a:avLst/>
          </a:prstGeom>
        </p:spPr>
      </p:pic>
      <p:pic>
        <p:nvPicPr>
          <p:cNvPr id="8" name="Grafik 7" descr="Ein Bild, das Grafiken, Schrift, Grafikdesign, Logo enthält.&#10;&#10;Automatisch generierte Beschreibung">
            <a:extLst>
              <a:ext uri="{FF2B5EF4-FFF2-40B4-BE49-F238E27FC236}">
                <a16:creationId xmlns:a16="http://schemas.microsoft.com/office/drawing/2014/main" id="{179698F6-7A87-4099-BE59-786F78B5CB8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44001" y="215229"/>
            <a:ext cx="2764970" cy="712120"/>
          </a:xfrm>
          <a:prstGeom prst="rect">
            <a:avLst/>
          </a:prstGeom>
        </p:spPr>
      </p:pic>
    </p:spTree>
    <p:extLst>
      <p:ext uri="{BB962C8B-B14F-4D97-AF65-F5344CB8AC3E}">
        <p14:creationId xmlns:p14="http://schemas.microsoft.com/office/powerpoint/2010/main" val="3037344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AFD8A2B3-2A85-4B25-9446-2D6E48962597}" type="datetime1">
              <a:rPr lang="es-419" smtClean="0"/>
              <a:t>20/9/2024</a:t>
            </a:fld>
            <a:endParaRPr lang="es-419"/>
          </a:p>
        </p:txBody>
      </p:sp>
      <p:sp>
        <p:nvSpPr>
          <p:cNvPr id="5" name="Footer Placeholder 4"/>
          <p:cNvSpPr>
            <a:spLocks noGrp="1"/>
          </p:cNvSpPr>
          <p:nvPr>
            <p:ph type="ftr" sz="quarter" idx="11"/>
          </p:nvPr>
        </p:nvSpPr>
        <p:spPr/>
        <p:txBody>
          <a:bodyPr/>
          <a:lstStyle/>
          <a:p>
            <a:endParaRPr lang="es-419"/>
          </a:p>
        </p:txBody>
      </p:sp>
      <p:sp>
        <p:nvSpPr>
          <p:cNvPr id="6" name="Slide Number Placeholder 5"/>
          <p:cNvSpPr>
            <a:spLocks noGrp="1"/>
          </p:cNvSpPr>
          <p:nvPr>
            <p:ph type="sldNum" sz="quarter" idx="12"/>
          </p:nvPr>
        </p:nvSpPr>
        <p:spPr/>
        <p:txBody>
          <a:bodyPr/>
          <a:lstStyle/>
          <a:p>
            <a:fld id="{0311F121-0FC9-4C7C-BFE9-F2EFA1AA86F5}" type="slidenum">
              <a:rPr lang="es-419" smtClean="0"/>
              <a:t>‹Nr.›</a:t>
            </a:fld>
            <a:endParaRPr lang="es-419"/>
          </a:p>
        </p:txBody>
      </p:sp>
    </p:spTree>
    <p:extLst>
      <p:ext uri="{BB962C8B-B14F-4D97-AF65-F5344CB8AC3E}">
        <p14:creationId xmlns:p14="http://schemas.microsoft.com/office/powerpoint/2010/main" val="63366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062C3E3F-1D60-4148-B1EC-BE77679F79D3}" type="datetime1">
              <a:rPr lang="es-419" smtClean="0"/>
              <a:t>20/9/2024</a:t>
            </a:fld>
            <a:endParaRPr lang="es-419"/>
          </a:p>
        </p:txBody>
      </p:sp>
      <p:sp>
        <p:nvSpPr>
          <p:cNvPr id="6" name="Footer Placeholder 5"/>
          <p:cNvSpPr>
            <a:spLocks noGrp="1"/>
          </p:cNvSpPr>
          <p:nvPr>
            <p:ph type="ftr" sz="quarter" idx="11"/>
          </p:nvPr>
        </p:nvSpPr>
        <p:spPr/>
        <p:txBody>
          <a:bodyPr/>
          <a:lstStyle/>
          <a:p>
            <a:endParaRPr lang="es-419"/>
          </a:p>
        </p:txBody>
      </p:sp>
      <p:sp>
        <p:nvSpPr>
          <p:cNvPr id="7" name="Slide Number Placeholder 6"/>
          <p:cNvSpPr>
            <a:spLocks noGrp="1"/>
          </p:cNvSpPr>
          <p:nvPr>
            <p:ph type="sldNum" sz="quarter" idx="12"/>
          </p:nvPr>
        </p:nvSpPr>
        <p:spPr/>
        <p:txBody>
          <a:bodyPr/>
          <a:lstStyle/>
          <a:p>
            <a:fld id="{0311F121-0FC9-4C7C-BFE9-F2EFA1AA86F5}" type="slidenum">
              <a:rPr lang="es-419" smtClean="0"/>
              <a:t>‹Nr.›</a:t>
            </a:fld>
            <a:endParaRPr lang="es-419"/>
          </a:p>
        </p:txBody>
      </p:sp>
    </p:spTree>
    <p:extLst>
      <p:ext uri="{BB962C8B-B14F-4D97-AF65-F5344CB8AC3E}">
        <p14:creationId xmlns:p14="http://schemas.microsoft.com/office/powerpoint/2010/main" val="1453510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29586CA1-ECD6-442D-BF9C-F39277218093}" type="datetime1">
              <a:rPr lang="es-419" smtClean="0"/>
              <a:t>20/9/2024</a:t>
            </a:fld>
            <a:endParaRPr lang="es-419"/>
          </a:p>
        </p:txBody>
      </p:sp>
      <p:sp>
        <p:nvSpPr>
          <p:cNvPr id="8" name="Footer Placeholder 7"/>
          <p:cNvSpPr>
            <a:spLocks noGrp="1"/>
          </p:cNvSpPr>
          <p:nvPr>
            <p:ph type="ftr" sz="quarter" idx="11"/>
          </p:nvPr>
        </p:nvSpPr>
        <p:spPr/>
        <p:txBody>
          <a:bodyPr/>
          <a:lstStyle/>
          <a:p>
            <a:endParaRPr lang="es-419"/>
          </a:p>
        </p:txBody>
      </p:sp>
      <p:sp>
        <p:nvSpPr>
          <p:cNvPr id="9" name="Slide Number Placeholder 8"/>
          <p:cNvSpPr>
            <a:spLocks noGrp="1"/>
          </p:cNvSpPr>
          <p:nvPr>
            <p:ph type="sldNum" sz="quarter" idx="12"/>
          </p:nvPr>
        </p:nvSpPr>
        <p:spPr/>
        <p:txBody>
          <a:bodyPr/>
          <a:lstStyle/>
          <a:p>
            <a:fld id="{0311F121-0FC9-4C7C-BFE9-F2EFA1AA86F5}" type="slidenum">
              <a:rPr lang="es-419" smtClean="0"/>
              <a:t>‹Nr.›</a:t>
            </a:fld>
            <a:endParaRPr lang="es-419"/>
          </a:p>
        </p:txBody>
      </p:sp>
    </p:spTree>
    <p:extLst>
      <p:ext uri="{BB962C8B-B14F-4D97-AF65-F5344CB8AC3E}">
        <p14:creationId xmlns:p14="http://schemas.microsoft.com/office/powerpoint/2010/main" val="441166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CE24292B-B606-4612-B890-4174019F7531}" type="datetime1">
              <a:rPr lang="es-419" smtClean="0"/>
              <a:t>20/9/2024</a:t>
            </a:fld>
            <a:endParaRPr lang="es-419"/>
          </a:p>
        </p:txBody>
      </p:sp>
      <p:sp>
        <p:nvSpPr>
          <p:cNvPr id="4" name="Footer Placeholder 3"/>
          <p:cNvSpPr>
            <a:spLocks noGrp="1"/>
          </p:cNvSpPr>
          <p:nvPr>
            <p:ph type="ftr" sz="quarter" idx="11"/>
          </p:nvPr>
        </p:nvSpPr>
        <p:spPr/>
        <p:txBody>
          <a:bodyPr/>
          <a:lstStyle/>
          <a:p>
            <a:endParaRPr lang="es-419"/>
          </a:p>
        </p:txBody>
      </p:sp>
      <p:sp>
        <p:nvSpPr>
          <p:cNvPr id="5" name="Slide Number Placeholder 4"/>
          <p:cNvSpPr>
            <a:spLocks noGrp="1"/>
          </p:cNvSpPr>
          <p:nvPr>
            <p:ph type="sldNum" sz="quarter" idx="12"/>
          </p:nvPr>
        </p:nvSpPr>
        <p:spPr/>
        <p:txBody>
          <a:bodyPr/>
          <a:lstStyle/>
          <a:p>
            <a:fld id="{0311F121-0FC9-4C7C-BFE9-F2EFA1AA86F5}" type="slidenum">
              <a:rPr lang="es-419" smtClean="0"/>
              <a:t>‹Nr.›</a:t>
            </a:fld>
            <a:endParaRPr lang="es-419"/>
          </a:p>
        </p:txBody>
      </p:sp>
    </p:spTree>
    <p:extLst>
      <p:ext uri="{BB962C8B-B14F-4D97-AF65-F5344CB8AC3E}">
        <p14:creationId xmlns:p14="http://schemas.microsoft.com/office/powerpoint/2010/main" val="3603920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44D224-793D-43D5-96C2-2BE9A195CC1C}" type="datetime1">
              <a:rPr lang="es-419" smtClean="0"/>
              <a:t>20/9/2024</a:t>
            </a:fld>
            <a:endParaRPr lang="es-419"/>
          </a:p>
        </p:txBody>
      </p:sp>
      <p:sp>
        <p:nvSpPr>
          <p:cNvPr id="3" name="Footer Placeholder 2"/>
          <p:cNvSpPr>
            <a:spLocks noGrp="1"/>
          </p:cNvSpPr>
          <p:nvPr>
            <p:ph type="ftr" sz="quarter" idx="11"/>
          </p:nvPr>
        </p:nvSpPr>
        <p:spPr/>
        <p:txBody>
          <a:bodyPr/>
          <a:lstStyle/>
          <a:p>
            <a:endParaRPr lang="es-419"/>
          </a:p>
        </p:txBody>
      </p:sp>
      <p:sp>
        <p:nvSpPr>
          <p:cNvPr id="4" name="Slide Number Placeholder 3"/>
          <p:cNvSpPr>
            <a:spLocks noGrp="1"/>
          </p:cNvSpPr>
          <p:nvPr>
            <p:ph type="sldNum" sz="quarter" idx="12"/>
          </p:nvPr>
        </p:nvSpPr>
        <p:spPr/>
        <p:txBody>
          <a:bodyPr/>
          <a:lstStyle/>
          <a:p>
            <a:fld id="{0311F121-0FC9-4C7C-BFE9-F2EFA1AA86F5}" type="slidenum">
              <a:rPr lang="es-419" smtClean="0"/>
              <a:t>‹Nr.›</a:t>
            </a:fld>
            <a:endParaRPr lang="es-419"/>
          </a:p>
        </p:txBody>
      </p:sp>
    </p:spTree>
    <p:extLst>
      <p:ext uri="{BB962C8B-B14F-4D97-AF65-F5344CB8AC3E}">
        <p14:creationId xmlns:p14="http://schemas.microsoft.com/office/powerpoint/2010/main" val="790420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A7536FCA-3043-43D4-AB18-D559D68BA4D1}" type="datetime1">
              <a:rPr lang="es-419" smtClean="0"/>
              <a:t>20/9/2024</a:t>
            </a:fld>
            <a:endParaRPr lang="es-419"/>
          </a:p>
        </p:txBody>
      </p:sp>
      <p:sp>
        <p:nvSpPr>
          <p:cNvPr id="6" name="Footer Placeholder 5"/>
          <p:cNvSpPr>
            <a:spLocks noGrp="1"/>
          </p:cNvSpPr>
          <p:nvPr>
            <p:ph type="ftr" sz="quarter" idx="11"/>
          </p:nvPr>
        </p:nvSpPr>
        <p:spPr/>
        <p:txBody>
          <a:bodyPr/>
          <a:lstStyle/>
          <a:p>
            <a:endParaRPr lang="es-419"/>
          </a:p>
        </p:txBody>
      </p:sp>
      <p:sp>
        <p:nvSpPr>
          <p:cNvPr id="7" name="Slide Number Placeholder 6"/>
          <p:cNvSpPr>
            <a:spLocks noGrp="1"/>
          </p:cNvSpPr>
          <p:nvPr>
            <p:ph type="sldNum" sz="quarter" idx="12"/>
          </p:nvPr>
        </p:nvSpPr>
        <p:spPr/>
        <p:txBody>
          <a:bodyPr/>
          <a:lstStyle/>
          <a:p>
            <a:fld id="{0311F121-0FC9-4C7C-BFE9-F2EFA1AA86F5}" type="slidenum">
              <a:rPr lang="es-419" smtClean="0"/>
              <a:t>‹Nr.›</a:t>
            </a:fld>
            <a:endParaRPr lang="es-419"/>
          </a:p>
        </p:txBody>
      </p:sp>
    </p:spTree>
    <p:extLst>
      <p:ext uri="{BB962C8B-B14F-4D97-AF65-F5344CB8AC3E}">
        <p14:creationId xmlns:p14="http://schemas.microsoft.com/office/powerpoint/2010/main" val="3752575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E1C1A5C6-299F-47D6-BF01-97B31C5757A1}" type="datetime1">
              <a:rPr lang="es-419" smtClean="0"/>
              <a:t>20/9/2024</a:t>
            </a:fld>
            <a:endParaRPr lang="es-419"/>
          </a:p>
        </p:txBody>
      </p:sp>
      <p:sp>
        <p:nvSpPr>
          <p:cNvPr id="6" name="Footer Placeholder 5"/>
          <p:cNvSpPr>
            <a:spLocks noGrp="1"/>
          </p:cNvSpPr>
          <p:nvPr>
            <p:ph type="ftr" sz="quarter" idx="11"/>
          </p:nvPr>
        </p:nvSpPr>
        <p:spPr/>
        <p:txBody>
          <a:bodyPr/>
          <a:lstStyle/>
          <a:p>
            <a:endParaRPr lang="es-419"/>
          </a:p>
        </p:txBody>
      </p:sp>
      <p:sp>
        <p:nvSpPr>
          <p:cNvPr id="7" name="Slide Number Placeholder 6"/>
          <p:cNvSpPr>
            <a:spLocks noGrp="1"/>
          </p:cNvSpPr>
          <p:nvPr>
            <p:ph type="sldNum" sz="quarter" idx="12"/>
          </p:nvPr>
        </p:nvSpPr>
        <p:spPr/>
        <p:txBody>
          <a:bodyPr/>
          <a:lstStyle/>
          <a:p>
            <a:fld id="{0311F121-0FC9-4C7C-BFE9-F2EFA1AA86F5}" type="slidenum">
              <a:rPr lang="es-419" smtClean="0"/>
              <a:t>‹Nr.›</a:t>
            </a:fld>
            <a:endParaRPr lang="es-419"/>
          </a:p>
        </p:txBody>
      </p:sp>
    </p:spTree>
    <p:extLst>
      <p:ext uri="{BB962C8B-B14F-4D97-AF65-F5344CB8AC3E}">
        <p14:creationId xmlns:p14="http://schemas.microsoft.com/office/powerpoint/2010/main" val="1725477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Traitement du format du maître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Traitement d'un mastertextformat</a:t>
            </a:r>
          </a:p>
          <a:p>
            <a:pPr lvl="1"/>
            <a:r>
              <a:rPr lang="de-DE"/>
              <a:t>Zweite Ebene</a:t>
            </a:r>
          </a:p>
          <a:p>
            <a:pPr lvl="2"/>
            <a:r>
              <a:rPr lang="de-DE"/>
              <a:t>Première étape</a:t>
            </a:r>
          </a:p>
          <a:p>
            <a:pPr lvl="3"/>
            <a:r>
              <a:rPr lang="de-DE"/>
              <a:t>Vierte Ebene</a:t>
            </a:r>
          </a:p>
          <a:p>
            <a:pPr lvl="4"/>
            <a:r>
              <a:rPr lang="de-DE"/>
              <a:t>La cinquième scène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CFEEEE-AB3F-4B06-A683-493DAD08F1A5}" type="datetime1">
              <a:rPr lang="es-419" smtClean="0"/>
              <a:t>20/9/2024</a:t>
            </a:fld>
            <a:endParaRPr lang="es-419"/>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419"/>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11F121-0FC9-4C7C-BFE9-F2EFA1AA86F5}" type="slidenum">
              <a:rPr lang="es-419" smtClean="0"/>
              <a:t>‹Nr.›</a:t>
            </a:fld>
            <a:endParaRPr lang="es-419"/>
          </a:p>
        </p:txBody>
      </p:sp>
    </p:spTree>
    <p:extLst>
      <p:ext uri="{BB962C8B-B14F-4D97-AF65-F5344CB8AC3E}">
        <p14:creationId xmlns:p14="http://schemas.microsoft.com/office/powerpoint/2010/main" val="414114292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2" name="Google Shape;102;p1"/>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a:t>
            </a:fld>
            <a:endParaRPr/>
          </a:p>
        </p:txBody>
      </p:sp>
      <p:pic>
        <p:nvPicPr>
          <p:cNvPr id="3" name="Grafik 2">
            <a:extLst>
              <a:ext uri="{FF2B5EF4-FFF2-40B4-BE49-F238E27FC236}">
                <a16:creationId xmlns:a16="http://schemas.microsoft.com/office/drawing/2014/main" id="{ED0471A3-2B18-B2A3-38A0-FA9A29E4864A}"/>
              </a:ext>
            </a:extLst>
          </p:cNvPr>
          <p:cNvPicPr>
            <a:picLocks noChangeAspect="1"/>
          </p:cNvPicPr>
          <p:nvPr/>
        </p:nvPicPr>
        <p:blipFill>
          <a:blip r:embed="rId3"/>
          <a:stretch>
            <a:fillRect/>
          </a:stretch>
        </p:blipFill>
        <p:spPr>
          <a:xfrm>
            <a:off x="8917968" y="136525"/>
            <a:ext cx="3048000" cy="1114425"/>
          </a:xfrm>
          <a:prstGeom prst="rect">
            <a:avLst/>
          </a:prstGeom>
        </p:spPr>
      </p:pic>
      <p:sp>
        <p:nvSpPr>
          <p:cNvPr id="2" name="Textfeld 1">
            <a:extLst>
              <a:ext uri="{FF2B5EF4-FFF2-40B4-BE49-F238E27FC236}">
                <a16:creationId xmlns:a16="http://schemas.microsoft.com/office/drawing/2014/main" id="{E03E0793-DB34-2001-4729-8430FC3C9B2B}"/>
              </a:ext>
            </a:extLst>
          </p:cNvPr>
          <p:cNvSpPr txBox="1"/>
          <p:nvPr/>
        </p:nvSpPr>
        <p:spPr>
          <a:xfrm>
            <a:off x="719847" y="3059668"/>
            <a:ext cx="1467068" cy="369332"/>
          </a:xfrm>
          <a:prstGeom prst="rect">
            <a:avLst/>
          </a:prstGeom>
          <a:noFill/>
        </p:spPr>
        <p:txBody>
          <a:bodyPr wrap="none" rtlCol="0">
            <a:spAutoFit/>
          </a:bodyPr>
          <a:lstStyle/>
          <a:p>
            <a:r>
              <a:rPr lang="de-DE">
                <a:latin typeface="Futura LT" panose="02000503000000000000" pitchFamily="2" charset="0"/>
              </a:rPr>
              <a:t>06.09.2024</a:t>
            </a:r>
            <a:endParaRPr lang="de-DE" dirty="0">
              <a:latin typeface="Futura LT" panose="02000503000000000000" pitchFamily="2" charset="0"/>
            </a:endParaRPr>
          </a:p>
        </p:txBody>
      </p:sp>
      <p:pic>
        <p:nvPicPr>
          <p:cNvPr id="4" name="Google Shape;100;p1"/>
          <p:cNvPicPr preferRelativeResize="0"/>
          <p:nvPr/>
        </p:nvPicPr>
        <p:blipFill rotWithShape="1">
          <a:blip r:embed="rId4">
            <a:alphaModFix/>
          </a:blip>
          <a:srcRect/>
          <a:stretch/>
        </p:blipFill>
        <p:spPr>
          <a:xfrm>
            <a:off x="8424856" y="1547571"/>
            <a:ext cx="3767144" cy="5292979"/>
          </a:xfrm>
          <a:prstGeom prst="rect">
            <a:avLst/>
          </a:prstGeom>
          <a:noFill/>
          <a:ln>
            <a:noFill/>
          </a:ln>
        </p:spPr>
      </p:pic>
      <p:sp>
        <p:nvSpPr>
          <p:cNvPr id="5" name="Google Shape;101;p1">
            <a:extLst>
              <a:ext uri="{FF2B5EF4-FFF2-40B4-BE49-F238E27FC236}">
                <a16:creationId xmlns:a16="http://schemas.microsoft.com/office/drawing/2014/main" id="{9E81AF7A-72FE-3078-4E0D-C6C6AE30CFF7}"/>
              </a:ext>
            </a:extLst>
          </p:cNvPr>
          <p:cNvSpPr txBox="1"/>
          <p:nvPr/>
        </p:nvSpPr>
        <p:spPr>
          <a:xfrm>
            <a:off x="711261" y="1443929"/>
            <a:ext cx="7538704" cy="1077178"/>
          </a:xfrm>
          <a:prstGeom prst="rect">
            <a:avLst/>
          </a:prstGeom>
          <a:noFill/>
          <a:ln>
            <a:noFill/>
          </a:ln>
        </p:spPr>
        <p:txBody>
          <a:bodyPr spcFirstLastPara="1" wrap="square" lIns="91425" tIns="45700" rIns="91425" bIns="45700" anchor="t" anchorCtr="0">
            <a:spAutoFit/>
          </a:bodyPr>
          <a:lstStyle/>
          <a:p>
            <a:pPr lvl="0"/>
            <a:r>
              <a:rPr lang="fr-FR" sz="3200" b="1" dirty="0">
                <a:solidFill>
                  <a:srgbClr val="1F3864"/>
                </a:solidFill>
                <a:latin typeface="Poppins"/>
                <a:ea typeface="Poppins"/>
                <a:cs typeface="Poppins"/>
                <a:sym typeface="Poppins"/>
              </a:rPr>
              <a:t>Lancement de la session de </a:t>
            </a:r>
            <a:r>
              <a:rPr lang="fr-FR" sz="3200" b="1" dirty="0" err="1">
                <a:solidFill>
                  <a:srgbClr val="1F3864"/>
                </a:solidFill>
                <a:latin typeface="Poppins"/>
                <a:ea typeface="Poppins"/>
                <a:cs typeface="Poppins"/>
                <a:sym typeface="Poppins"/>
              </a:rPr>
              <a:t>réflexion interne </a:t>
            </a:r>
          </a:p>
          <a:p>
            <a:pPr lvl="0"/>
            <a:r>
              <a:rPr lang="fr-FR" sz="3200" b="1" dirty="0">
                <a:solidFill>
                  <a:srgbClr val="0070C0"/>
                </a:solidFill>
                <a:latin typeface="Poppins"/>
                <a:cs typeface="Poppins"/>
                <a:sym typeface="Poppins"/>
              </a:rPr>
              <a:t>JOFA-ACTE</a:t>
            </a:r>
            <a:endParaRPr lang="de-DE" sz="3200" b="1" dirty="0">
              <a:solidFill>
                <a:srgbClr val="0070C0"/>
              </a:solidFill>
              <a:latin typeface="Poppins"/>
              <a:cs typeface="Poppins"/>
              <a:sym typeface="Poppi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9">
          <a:extLst>
            <a:ext uri="{FF2B5EF4-FFF2-40B4-BE49-F238E27FC236}">
              <a16:creationId xmlns:a16="http://schemas.microsoft.com/office/drawing/2014/main" id="{F14DAEF9-5395-CE2F-1809-CF199E27FA49}"/>
            </a:ext>
          </a:extLst>
        </p:cNvPr>
        <p:cNvGrpSpPr/>
        <p:nvPr/>
      </p:nvGrpSpPr>
      <p:grpSpPr>
        <a:xfrm>
          <a:off x="0" y="0"/>
          <a:ext cx="0" cy="0"/>
          <a:chOff x="0" y="0"/>
          <a:chExt cx="0" cy="0"/>
        </a:xfrm>
      </p:grpSpPr>
      <p:sp>
        <p:nvSpPr>
          <p:cNvPr id="101" name="Google Shape;101;p1">
            <a:extLst>
              <a:ext uri="{FF2B5EF4-FFF2-40B4-BE49-F238E27FC236}">
                <a16:creationId xmlns:a16="http://schemas.microsoft.com/office/drawing/2014/main" id="{C9E04C5A-8653-018D-3D37-A243B2F8865C}"/>
              </a:ext>
            </a:extLst>
          </p:cNvPr>
          <p:cNvSpPr txBox="1"/>
          <p:nvPr/>
        </p:nvSpPr>
        <p:spPr>
          <a:xfrm>
            <a:off x="2404299" y="2455243"/>
            <a:ext cx="9814560" cy="3600432"/>
          </a:xfrm>
          <a:prstGeom prst="rect">
            <a:avLst/>
          </a:prstGeom>
          <a:noFill/>
          <a:ln>
            <a:noFill/>
          </a:ln>
        </p:spPr>
        <p:txBody>
          <a:bodyPr spcFirstLastPara="1" wrap="square" lIns="91425" tIns="45700" rIns="91425" bIns="45700" anchor="t" anchorCtr="0">
            <a:spAutoFit/>
          </a:bodyPr>
          <a:lstStyle/>
          <a:p>
            <a:pPr marL="0" marR="0">
              <a:lnSpc>
                <a:spcPct val="115000"/>
              </a:lnSpc>
              <a:spcBef>
                <a:spcPts val="0"/>
              </a:spcBef>
              <a:spcAft>
                <a:spcPts val="1000"/>
              </a:spcAft>
            </a:pPr>
            <a:r>
              <a:rPr lang="fr-FR" sz="1800" b="1" dirty="0">
                <a:effectLst/>
                <a:latin typeface="Calibri" panose="020F0502020204030204" pitchFamily="34" charset="0"/>
                <a:ea typeface="Calibri" panose="020F0502020204030204" pitchFamily="34" charset="0"/>
                <a:cs typeface="Calibri" panose="020F0502020204030204" pitchFamily="34" charset="0"/>
              </a:rPr>
              <a:t>SOLUTIONS PROPOSEES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000"/>
              </a:spcAft>
            </a:pPr>
            <a:r>
              <a:rPr lang="fr-FR" sz="1800" dirty="0">
                <a:effectLst/>
                <a:latin typeface="Calibri" panose="020F0502020204030204" pitchFamily="34" charset="0"/>
                <a:ea typeface="Calibri" panose="020F0502020204030204" pitchFamily="34" charset="0"/>
                <a:cs typeface="Calibri" panose="020F0502020204030204" pitchFamily="34" charset="0"/>
              </a:rPr>
              <a:t>- Poursuite du renforcement des capacités des membres des Comités Locaux de Protection (CLP) en concept travail des enfants, pires formes de travail des enfants et les travaux légers.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000"/>
              </a:spcAft>
            </a:pPr>
            <a:r>
              <a:rPr lang="fr-FR" sz="1800" dirty="0">
                <a:effectLst/>
                <a:latin typeface="Calibri" panose="020F0502020204030204" pitchFamily="34" charset="0"/>
                <a:ea typeface="Calibri" panose="020F0502020204030204" pitchFamily="34" charset="0"/>
                <a:cs typeface="Calibri" panose="020F0502020204030204" pitchFamily="34" charset="0"/>
              </a:rPr>
              <a:t>- Multiplier les sessions de renforcement des capacités d’utilisation et d’appropriation des acteurs communautaires et institutionnels sur les outils harmonisés pour la gestion de cas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000"/>
              </a:spcAft>
            </a:pPr>
            <a:r>
              <a:rPr lang="fr-FR" sz="1800" dirty="0">
                <a:effectLst/>
                <a:latin typeface="Calibri" panose="020F0502020204030204" pitchFamily="34" charset="0"/>
                <a:ea typeface="Calibri" panose="020F0502020204030204" pitchFamily="34" charset="0"/>
                <a:cs typeface="Calibri" panose="020F0502020204030204" pitchFamily="34" charset="0"/>
              </a:rPr>
              <a:t>- Renforcer les capacités des acteurs en techniques d’identification des cas de PFTE, d’écoute active, de prise en en charge psychosociale/premiers secours psychologiques.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000"/>
              </a:spcAft>
            </a:pPr>
            <a:r>
              <a:rPr lang="fr-FR" sz="1800" dirty="0">
                <a:effectLst/>
                <a:latin typeface="Calibri" panose="020F0502020204030204" pitchFamily="34" charset="0"/>
                <a:ea typeface="Calibri" panose="020F0502020204030204" pitchFamily="34" charset="0"/>
                <a:cs typeface="Calibri" panose="020F0502020204030204" pitchFamily="34" charset="0"/>
              </a:rPr>
              <a:t>- Renforcer la synergie entre intervenants pour la protection sociale en vue de plus d’accroissement des revenus économiques des populations vulnérables (femmes, enfants et jeunes)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Textfeld 13">
            <a:extLst>
              <a:ext uri="{FF2B5EF4-FFF2-40B4-BE49-F238E27FC236}">
                <a16:creationId xmlns:a16="http://schemas.microsoft.com/office/drawing/2014/main" id="{90F7F672-6A62-21B7-36CC-B322D4916137}"/>
              </a:ext>
            </a:extLst>
          </p:cNvPr>
          <p:cNvSpPr txBox="1"/>
          <p:nvPr/>
        </p:nvSpPr>
        <p:spPr>
          <a:xfrm>
            <a:off x="371476" y="1190625"/>
            <a:ext cx="1825072" cy="4955203"/>
          </a:xfrm>
          <a:prstGeom prst="rect">
            <a:avLst/>
          </a:prstGeom>
          <a:noFill/>
        </p:spPr>
        <p:txBody>
          <a:bodyPr wrap="square">
            <a:spAutoFit/>
          </a:bodyPr>
          <a:lstStyle/>
          <a:p>
            <a:pPr algn="r"/>
            <a:r>
              <a:rPr lang="fr-FR" sz="1200" b="1" dirty="0">
                <a:latin typeface="Futura Medium"/>
                <a:ea typeface="Poppins"/>
                <a:cs typeface="Poppins"/>
                <a:sym typeface="Poppins"/>
              </a:rPr>
              <a:t>Quelles sont les lacunes existantes et quelles solutions </a:t>
            </a:r>
            <a:r>
              <a:rPr lang="fr-FR" sz="1200" b="1" dirty="0">
                <a:effectLst/>
                <a:latin typeface="Futura Medium"/>
                <a:ea typeface="Aptos" panose="020B0004020202020204" pitchFamily="34" charset="0"/>
              </a:rPr>
              <a:t>pourraient être proposées </a:t>
            </a:r>
            <a:r>
              <a:rPr lang="fr-FR" sz="1200" b="1" dirty="0">
                <a:latin typeface="Futura Medium"/>
                <a:ea typeface="Poppins"/>
                <a:cs typeface="Poppins"/>
                <a:sym typeface="Poppins"/>
              </a:rPr>
              <a:t>pour renforcer le mécanisme de protection sociale (en particulier la gestion des cas) au sein de nos sites de nos projets/site d'intervention ?</a:t>
            </a:r>
          </a:p>
          <a:p>
            <a:pPr algn="r"/>
            <a:endParaRPr lang="fr-FR" sz="1200" b="1" dirty="0">
              <a:latin typeface="Futura Medium"/>
              <a:ea typeface="Poppins"/>
              <a:cs typeface="Poppins"/>
              <a:sym typeface="Poppins"/>
            </a:endParaRPr>
          </a:p>
          <a:p>
            <a:pPr algn="r"/>
            <a:endParaRPr lang="fr-FR" sz="1200" b="1" dirty="0">
              <a:latin typeface="Futura Medium"/>
              <a:ea typeface="Poppins"/>
              <a:cs typeface="Poppins"/>
              <a:sym typeface="Poppins"/>
            </a:endParaRPr>
          </a:p>
          <a:p>
            <a:r>
              <a:rPr lang="fr-FR" sz="1200" i="1" dirty="0" err="1">
                <a:latin typeface="Futura Medium"/>
                <a:ea typeface="Poppins"/>
                <a:cs typeface="Poppins"/>
                <a:sym typeface="Poppins"/>
              </a:rPr>
              <a:t>Veuillez dresser la liste de vos </a:t>
            </a:r>
            <a:r>
              <a:rPr lang="fr-FR" sz="1200" i="1" dirty="0">
                <a:latin typeface="Futura Medium"/>
                <a:ea typeface="Poppins"/>
                <a:cs typeface="Poppins"/>
                <a:sym typeface="Poppins"/>
              </a:rPr>
              <a:t>idées </a:t>
            </a:r>
            <a:r>
              <a:rPr lang="fr-FR" sz="1200" i="1" dirty="0" err="1">
                <a:latin typeface="Futura Medium"/>
                <a:ea typeface="Poppins"/>
                <a:cs typeface="Poppins"/>
                <a:sym typeface="Poppins"/>
              </a:rPr>
              <a:t>en utilisant des </a:t>
            </a:r>
            <a:r>
              <a:rPr lang="fr-FR" sz="1200" i="1" dirty="0">
                <a:latin typeface="Futura Medium"/>
                <a:ea typeface="Poppins"/>
                <a:cs typeface="Poppins"/>
                <a:sym typeface="Poppins"/>
              </a:rPr>
              <a:t>puces</a:t>
            </a:r>
            <a:r>
              <a:rPr lang="fr-FR" sz="1600" i="1" dirty="0">
                <a:latin typeface="Poppins"/>
                <a:ea typeface="Poppins"/>
                <a:cs typeface="Poppins"/>
                <a:sym typeface="Poppins"/>
              </a:rPr>
              <a:t>.  </a:t>
            </a:r>
          </a:p>
          <a:p>
            <a:pPr algn="r"/>
            <a:r>
              <a:rPr lang="fr-FR" sz="1200" b="1" dirty="0">
                <a:latin typeface="Futura Medium"/>
                <a:ea typeface="Poppins"/>
                <a:cs typeface="Poppins"/>
                <a:sym typeface="Poppins"/>
              </a:rPr>
              <a:t> </a:t>
            </a:r>
          </a:p>
          <a:p>
            <a:endParaRPr lang="fr-FR" sz="2800" b="1" dirty="0">
              <a:solidFill>
                <a:srgbClr val="1F3864"/>
              </a:solidFill>
              <a:latin typeface="Poppins"/>
              <a:cs typeface="Poppins"/>
              <a:sym typeface="Poppins"/>
            </a:endParaRPr>
          </a:p>
          <a:p>
            <a:endParaRPr lang="fr-FR" sz="2800" b="1" dirty="0">
              <a:solidFill>
                <a:srgbClr val="1F3864"/>
              </a:solidFill>
              <a:latin typeface="Poppins"/>
              <a:cs typeface="Poppins"/>
              <a:sym typeface="Poppins"/>
            </a:endParaRPr>
          </a:p>
          <a:p>
            <a:endParaRPr lang="es-419" sz="2800" dirty="0"/>
          </a:p>
        </p:txBody>
      </p:sp>
      <p:cxnSp>
        <p:nvCxnSpPr>
          <p:cNvPr id="3" name="Conector recto 2">
            <a:extLst>
              <a:ext uri="{FF2B5EF4-FFF2-40B4-BE49-F238E27FC236}">
                <a16:creationId xmlns:a16="http://schemas.microsoft.com/office/drawing/2014/main" id="{B83AF253-8A8E-8748-21A7-ED71543FFE3E}"/>
              </a:ext>
            </a:extLst>
          </p:cNvPr>
          <p:cNvCxnSpPr/>
          <p:nvPr/>
        </p:nvCxnSpPr>
        <p:spPr>
          <a:xfrm>
            <a:off x="2192785" y="1198485"/>
            <a:ext cx="0" cy="4962618"/>
          </a:xfrm>
          <a:prstGeom prst="line">
            <a:avLst/>
          </a:prstGeom>
        </p:spPr>
        <p:style>
          <a:lnRef idx="1">
            <a:schemeClr val="dk1"/>
          </a:lnRef>
          <a:fillRef idx="0">
            <a:schemeClr val="dk1"/>
          </a:fillRef>
          <a:effectRef idx="0">
            <a:schemeClr val="dk1"/>
          </a:effectRef>
          <a:fontRef idx="minor">
            <a:schemeClr val="tx1"/>
          </a:fontRef>
        </p:style>
      </p:cxnSp>
      <p:pic>
        <p:nvPicPr>
          <p:cNvPr id="2" name="Imagen 1" descr="Icono&#10;&#10;Descripción generada automáticamente">
            <a:extLst>
              <a:ext uri="{FF2B5EF4-FFF2-40B4-BE49-F238E27FC236}">
                <a16:creationId xmlns:a16="http://schemas.microsoft.com/office/drawing/2014/main" id="{B3B98309-8C82-4F8F-3852-6E03B45E49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227" y="5108083"/>
            <a:ext cx="1118584" cy="1118584"/>
          </a:xfrm>
          <a:prstGeom prst="rect">
            <a:avLst/>
          </a:prstGeom>
        </p:spPr>
      </p:pic>
      <p:sp>
        <p:nvSpPr>
          <p:cNvPr id="4" name="CuadroTexto 3">
            <a:extLst>
              <a:ext uri="{FF2B5EF4-FFF2-40B4-BE49-F238E27FC236}">
                <a16:creationId xmlns:a16="http://schemas.microsoft.com/office/drawing/2014/main" id="{A5D6E75A-98EB-38CD-56E8-4C1428ACF785}"/>
              </a:ext>
            </a:extLst>
          </p:cNvPr>
          <p:cNvSpPr txBox="1"/>
          <p:nvPr/>
        </p:nvSpPr>
        <p:spPr>
          <a:xfrm>
            <a:off x="811521" y="5499999"/>
            <a:ext cx="878890" cy="523220"/>
          </a:xfrm>
          <a:prstGeom prst="rect">
            <a:avLst/>
          </a:prstGeom>
          <a:noFill/>
        </p:spPr>
        <p:txBody>
          <a:bodyPr wrap="square" rtlCol="0">
            <a:spAutoFit/>
          </a:bodyPr>
          <a:lstStyle/>
          <a:p>
            <a:pPr algn="ctr"/>
            <a:r>
              <a:rPr lang="es-ES" b="1" dirty="0">
                <a:latin typeface="Futura Medium"/>
              </a:rPr>
              <a:t>3:30</a:t>
            </a:r>
          </a:p>
          <a:p>
            <a:pPr algn="ctr"/>
            <a:r>
              <a:rPr lang="es-ES" sz="1000" dirty="0">
                <a:latin typeface="Futura Medium"/>
              </a:rPr>
              <a:t>minutes</a:t>
            </a:r>
          </a:p>
        </p:txBody>
      </p:sp>
      <p:sp>
        <p:nvSpPr>
          <p:cNvPr id="7" name="TextBox 6">
            <a:extLst>
              <a:ext uri="{FF2B5EF4-FFF2-40B4-BE49-F238E27FC236}">
                <a16:creationId xmlns:a16="http://schemas.microsoft.com/office/drawing/2014/main" id="{C5B285AD-6702-E619-A5E6-E0370544508E}"/>
              </a:ext>
            </a:extLst>
          </p:cNvPr>
          <p:cNvSpPr txBox="1"/>
          <p:nvPr/>
        </p:nvSpPr>
        <p:spPr>
          <a:xfrm>
            <a:off x="2400537" y="1169506"/>
            <a:ext cx="9753600" cy="1285737"/>
          </a:xfrm>
          <a:prstGeom prst="rect">
            <a:avLst/>
          </a:prstGeom>
          <a:noFill/>
        </p:spPr>
        <p:txBody>
          <a:bodyPr wrap="square">
            <a:spAutoFit/>
          </a:bodyPr>
          <a:lstStyle/>
          <a:p>
            <a:pPr marL="0" marR="0">
              <a:lnSpc>
                <a:spcPct val="115000"/>
              </a:lnSpc>
              <a:spcBef>
                <a:spcPts val="0"/>
              </a:spcBef>
              <a:spcAft>
                <a:spcPts val="1000"/>
              </a:spcAft>
            </a:pPr>
            <a:r>
              <a:rPr lang="fr-FR" sz="1800" dirty="0">
                <a:effectLst/>
                <a:latin typeface="Calibri" panose="020F0502020204030204" pitchFamily="34" charset="0"/>
                <a:ea typeface="Calibri" panose="020F0502020204030204" pitchFamily="34" charset="0"/>
                <a:cs typeface="Calibri" panose="020F0502020204030204" pitchFamily="34" charset="0"/>
              </a:rPr>
              <a:t>- Faible participation du parlement régional des enfants dans la réalisation des activités sur le terrain;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285750" marR="0" indent="-285750">
              <a:lnSpc>
                <a:spcPct val="115000"/>
              </a:lnSpc>
              <a:spcBef>
                <a:spcPts val="0"/>
              </a:spcBef>
              <a:spcAft>
                <a:spcPts val="1000"/>
              </a:spcAft>
              <a:buFontTx/>
              <a:buChar char="-"/>
            </a:pPr>
            <a:r>
              <a:rPr lang="fr-FR" sz="1800" dirty="0">
                <a:effectLst/>
                <a:latin typeface="Calibri" panose="020F0502020204030204" pitchFamily="34" charset="0"/>
                <a:ea typeface="Calibri" panose="020F0502020204030204" pitchFamily="34" charset="0"/>
                <a:cs typeface="Calibri" panose="020F0502020204030204" pitchFamily="34" charset="0"/>
              </a:rPr>
              <a:t>Insuffisance  dans la prise en compte de certaines catégories d’enfants dans les critères d’éligibilité ;</a:t>
            </a:r>
          </a:p>
          <a:p>
            <a:pPr marL="285750" marR="0" indent="-285750">
              <a:lnSpc>
                <a:spcPct val="115000"/>
              </a:lnSpc>
              <a:spcBef>
                <a:spcPts val="0"/>
              </a:spcBef>
              <a:spcAft>
                <a:spcPts val="1000"/>
              </a:spcAft>
              <a:buFontTx/>
              <a:buChar char="-"/>
            </a:pPr>
            <a:r>
              <a:rPr lang="fr-FR" dirty="0">
                <a:latin typeface="Calibri" panose="020F0502020204030204" pitchFamily="34" charset="0"/>
                <a:ea typeface="Calibri" panose="020F0502020204030204" pitchFamily="34" charset="0"/>
                <a:cs typeface="Calibri" panose="020F0502020204030204" pitchFamily="34" charset="0"/>
              </a:rPr>
              <a:t>Faible couverture des régimes de protection sociale étatiques aupres des communautés rurales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95785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9">
          <a:extLst>
            <a:ext uri="{FF2B5EF4-FFF2-40B4-BE49-F238E27FC236}">
              <a16:creationId xmlns:a16="http://schemas.microsoft.com/office/drawing/2014/main" id="{F14DAEF9-5395-CE2F-1809-CF199E27FA49}"/>
            </a:ext>
          </a:extLst>
        </p:cNvPr>
        <p:cNvGrpSpPr/>
        <p:nvPr/>
      </p:nvGrpSpPr>
      <p:grpSpPr>
        <a:xfrm>
          <a:off x="0" y="0"/>
          <a:ext cx="0" cy="0"/>
          <a:chOff x="0" y="0"/>
          <a:chExt cx="0" cy="0"/>
        </a:xfrm>
      </p:grpSpPr>
      <p:sp>
        <p:nvSpPr>
          <p:cNvPr id="101" name="Google Shape;101;p1">
            <a:extLst>
              <a:ext uri="{FF2B5EF4-FFF2-40B4-BE49-F238E27FC236}">
                <a16:creationId xmlns:a16="http://schemas.microsoft.com/office/drawing/2014/main" id="{C9E04C5A-8653-018D-3D37-A243B2F8865C}"/>
              </a:ext>
            </a:extLst>
          </p:cNvPr>
          <p:cNvSpPr txBox="1"/>
          <p:nvPr/>
        </p:nvSpPr>
        <p:spPr>
          <a:xfrm>
            <a:off x="2438400" y="2733675"/>
            <a:ext cx="8614410" cy="630902"/>
          </a:xfrm>
          <a:prstGeom prst="rect">
            <a:avLst/>
          </a:prstGeom>
          <a:noFill/>
          <a:ln>
            <a:noFill/>
          </a:ln>
        </p:spPr>
        <p:txBody>
          <a:bodyPr spcFirstLastPara="1" wrap="square" lIns="91425" tIns="45700" rIns="91425" bIns="45700" anchor="t" anchorCtr="0">
            <a:spAutoFit/>
          </a:bodyPr>
          <a:lstStyle/>
          <a:p>
            <a:pPr marL="171450" lvl="0" indent="-171450">
              <a:buFont typeface="Arial" panose="020B0604020202020204" pitchFamily="34" charset="0"/>
              <a:buChar char="•"/>
            </a:pPr>
            <a:r>
              <a:rPr lang="fr-FR" sz="700" b="1" dirty="0">
                <a:solidFill>
                  <a:schemeClr val="bg1"/>
                </a:solidFill>
                <a:latin typeface="Poppins"/>
                <a:ea typeface="Poppins"/>
                <a:cs typeface="Poppins"/>
                <a:sym typeface="Poppins"/>
              </a:rPr>
              <a:t>d</a:t>
            </a:r>
            <a:br>
              <a:rPr lang="fr-FR" sz="2800" b="1" dirty="0">
                <a:solidFill>
                  <a:srgbClr val="0070C0"/>
                </a:solidFill>
                <a:latin typeface="Poppins"/>
                <a:ea typeface="Poppins"/>
                <a:cs typeface="Poppins"/>
                <a:sym typeface="Poppins"/>
              </a:rPr>
            </a:br>
            <a:r>
              <a:rPr lang="fr-FR" sz="1000" b="1" dirty="0">
                <a:solidFill>
                  <a:schemeClr val="bg1"/>
                </a:solidFill>
                <a:latin typeface="Poppins"/>
                <a:ea typeface="Poppins"/>
                <a:cs typeface="Poppins"/>
                <a:sym typeface="Poppins"/>
              </a:rPr>
              <a:t>s</a:t>
            </a:r>
            <a:endParaRPr lang="fr-FR" sz="2400" b="1" dirty="0">
              <a:solidFill>
                <a:schemeClr val="accent4">
                  <a:lumMod val="60000"/>
                  <a:lumOff val="40000"/>
                </a:schemeClr>
              </a:solidFill>
              <a:latin typeface="Poppins"/>
              <a:ea typeface="Poppins"/>
              <a:cs typeface="Poppins"/>
              <a:sym typeface="Poppins"/>
            </a:endParaRPr>
          </a:p>
          <a:p>
            <a:endParaRPr lang="fr-FR" dirty="0">
              <a:solidFill>
                <a:schemeClr val="accent3">
                  <a:lumMod val="75000"/>
                </a:schemeClr>
              </a:solidFill>
              <a:latin typeface="Poppins"/>
              <a:ea typeface="Poppins"/>
              <a:cs typeface="Poppins"/>
              <a:sym typeface="Poppins"/>
            </a:endParaRPr>
          </a:p>
        </p:txBody>
      </p:sp>
      <p:sp>
        <p:nvSpPr>
          <p:cNvPr id="14" name="Textfeld 13">
            <a:extLst>
              <a:ext uri="{FF2B5EF4-FFF2-40B4-BE49-F238E27FC236}">
                <a16:creationId xmlns:a16="http://schemas.microsoft.com/office/drawing/2014/main" id="{90F7F672-6A62-21B7-36CC-B322D4916137}"/>
              </a:ext>
            </a:extLst>
          </p:cNvPr>
          <p:cNvSpPr txBox="1"/>
          <p:nvPr/>
        </p:nvSpPr>
        <p:spPr>
          <a:xfrm>
            <a:off x="371476" y="1190625"/>
            <a:ext cx="1825072" cy="4955203"/>
          </a:xfrm>
          <a:prstGeom prst="rect">
            <a:avLst/>
          </a:prstGeom>
          <a:noFill/>
        </p:spPr>
        <p:txBody>
          <a:bodyPr wrap="square">
            <a:spAutoFit/>
          </a:bodyPr>
          <a:lstStyle/>
          <a:p>
            <a:pPr algn="r"/>
            <a:r>
              <a:rPr lang="fr-FR" sz="1200" b="1" dirty="0">
                <a:latin typeface="Futura Medium"/>
                <a:ea typeface="Poppins"/>
                <a:cs typeface="Poppins"/>
                <a:sym typeface="Poppins"/>
              </a:rPr>
              <a:t>Quelles sont les lacunes existantes et quelles solutions </a:t>
            </a:r>
            <a:r>
              <a:rPr lang="fr-FR" sz="1200" b="1" dirty="0">
                <a:effectLst/>
                <a:latin typeface="Futura Medium"/>
                <a:ea typeface="Aptos" panose="020B0004020202020204" pitchFamily="34" charset="0"/>
              </a:rPr>
              <a:t>pourraient être proposées </a:t>
            </a:r>
            <a:r>
              <a:rPr lang="fr-FR" sz="1200" b="1" dirty="0">
                <a:latin typeface="Futura Medium"/>
                <a:ea typeface="Poppins"/>
                <a:cs typeface="Poppins"/>
                <a:sym typeface="Poppins"/>
              </a:rPr>
              <a:t>pour renforcer le mécanisme de protection sociale (en particulier la gestion des cas) au sein de nos sites de nos projets/site d'intervention ?</a:t>
            </a:r>
          </a:p>
          <a:p>
            <a:pPr algn="r"/>
            <a:endParaRPr lang="fr-FR" sz="1200" b="1" dirty="0">
              <a:latin typeface="Futura Medium"/>
              <a:ea typeface="Poppins"/>
              <a:cs typeface="Poppins"/>
              <a:sym typeface="Poppins"/>
            </a:endParaRPr>
          </a:p>
          <a:p>
            <a:pPr algn="r"/>
            <a:endParaRPr lang="fr-FR" sz="1200" b="1" dirty="0">
              <a:latin typeface="Futura Medium"/>
              <a:ea typeface="Poppins"/>
              <a:cs typeface="Poppins"/>
              <a:sym typeface="Poppins"/>
            </a:endParaRPr>
          </a:p>
          <a:p>
            <a:r>
              <a:rPr lang="fr-FR" sz="1200" i="1" dirty="0" err="1">
                <a:latin typeface="Futura Medium"/>
                <a:ea typeface="Poppins"/>
                <a:cs typeface="Poppins"/>
                <a:sym typeface="Poppins"/>
              </a:rPr>
              <a:t>Veuillez dresser la liste de vos </a:t>
            </a:r>
            <a:r>
              <a:rPr lang="fr-FR" sz="1200" i="1" dirty="0">
                <a:latin typeface="Futura Medium"/>
                <a:ea typeface="Poppins"/>
                <a:cs typeface="Poppins"/>
                <a:sym typeface="Poppins"/>
              </a:rPr>
              <a:t>idées </a:t>
            </a:r>
            <a:r>
              <a:rPr lang="fr-FR" sz="1200" i="1" dirty="0" err="1">
                <a:latin typeface="Futura Medium"/>
                <a:ea typeface="Poppins"/>
                <a:cs typeface="Poppins"/>
                <a:sym typeface="Poppins"/>
              </a:rPr>
              <a:t>en utilisant des </a:t>
            </a:r>
            <a:r>
              <a:rPr lang="fr-FR" sz="1200" i="1" dirty="0">
                <a:latin typeface="Futura Medium"/>
                <a:ea typeface="Poppins"/>
                <a:cs typeface="Poppins"/>
                <a:sym typeface="Poppins"/>
              </a:rPr>
              <a:t>puces</a:t>
            </a:r>
            <a:r>
              <a:rPr lang="fr-FR" sz="1600" i="1" dirty="0">
                <a:latin typeface="Poppins"/>
                <a:ea typeface="Poppins"/>
                <a:cs typeface="Poppins"/>
                <a:sym typeface="Poppins"/>
              </a:rPr>
              <a:t>.  </a:t>
            </a:r>
          </a:p>
          <a:p>
            <a:pPr algn="r"/>
            <a:r>
              <a:rPr lang="fr-FR" sz="1200" b="1" dirty="0">
                <a:latin typeface="Futura Medium"/>
                <a:ea typeface="Poppins"/>
                <a:cs typeface="Poppins"/>
                <a:sym typeface="Poppins"/>
              </a:rPr>
              <a:t> </a:t>
            </a:r>
          </a:p>
          <a:p>
            <a:endParaRPr lang="fr-FR" sz="2800" b="1" dirty="0">
              <a:solidFill>
                <a:srgbClr val="1F3864"/>
              </a:solidFill>
              <a:latin typeface="Poppins"/>
              <a:cs typeface="Poppins"/>
              <a:sym typeface="Poppins"/>
            </a:endParaRPr>
          </a:p>
          <a:p>
            <a:endParaRPr lang="fr-FR" sz="2800" b="1" dirty="0">
              <a:solidFill>
                <a:srgbClr val="1F3864"/>
              </a:solidFill>
              <a:latin typeface="Poppins"/>
              <a:cs typeface="Poppins"/>
              <a:sym typeface="Poppins"/>
            </a:endParaRPr>
          </a:p>
          <a:p>
            <a:endParaRPr lang="es-419" sz="2800" dirty="0"/>
          </a:p>
        </p:txBody>
      </p:sp>
      <p:cxnSp>
        <p:nvCxnSpPr>
          <p:cNvPr id="3" name="Conector recto 2">
            <a:extLst>
              <a:ext uri="{FF2B5EF4-FFF2-40B4-BE49-F238E27FC236}">
                <a16:creationId xmlns:a16="http://schemas.microsoft.com/office/drawing/2014/main" id="{B83AF253-8A8E-8748-21A7-ED71543FFE3E}"/>
              </a:ext>
            </a:extLst>
          </p:cNvPr>
          <p:cNvCxnSpPr/>
          <p:nvPr/>
        </p:nvCxnSpPr>
        <p:spPr>
          <a:xfrm>
            <a:off x="2192785" y="1198485"/>
            <a:ext cx="0" cy="4962618"/>
          </a:xfrm>
          <a:prstGeom prst="line">
            <a:avLst/>
          </a:prstGeom>
        </p:spPr>
        <p:style>
          <a:lnRef idx="1">
            <a:schemeClr val="dk1"/>
          </a:lnRef>
          <a:fillRef idx="0">
            <a:schemeClr val="dk1"/>
          </a:fillRef>
          <a:effectRef idx="0">
            <a:schemeClr val="dk1"/>
          </a:effectRef>
          <a:fontRef idx="minor">
            <a:schemeClr val="tx1"/>
          </a:fontRef>
        </p:style>
      </p:cxnSp>
      <p:pic>
        <p:nvPicPr>
          <p:cNvPr id="2" name="Imagen 1" descr="Icono&#10;&#10;Descripción generada automáticamente">
            <a:extLst>
              <a:ext uri="{FF2B5EF4-FFF2-40B4-BE49-F238E27FC236}">
                <a16:creationId xmlns:a16="http://schemas.microsoft.com/office/drawing/2014/main" id="{B3B98309-8C82-4F8F-3852-6E03B45E49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227" y="5108083"/>
            <a:ext cx="1118584" cy="1118584"/>
          </a:xfrm>
          <a:prstGeom prst="rect">
            <a:avLst/>
          </a:prstGeom>
        </p:spPr>
      </p:pic>
      <p:sp>
        <p:nvSpPr>
          <p:cNvPr id="4" name="CuadroTexto 3">
            <a:extLst>
              <a:ext uri="{FF2B5EF4-FFF2-40B4-BE49-F238E27FC236}">
                <a16:creationId xmlns:a16="http://schemas.microsoft.com/office/drawing/2014/main" id="{A5D6E75A-98EB-38CD-56E8-4C1428ACF785}"/>
              </a:ext>
            </a:extLst>
          </p:cNvPr>
          <p:cNvSpPr txBox="1"/>
          <p:nvPr/>
        </p:nvSpPr>
        <p:spPr>
          <a:xfrm>
            <a:off x="811521" y="5499999"/>
            <a:ext cx="878890" cy="523220"/>
          </a:xfrm>
          <a:prstGeom prst="rect">
            <a:avLst/>
          </a:prstGeom>
          <a:noFill/>
        </p:spPr>
        <p:txBody>
          <a:bodyPr wrap="square" rtlCol="0">
            <a:spAutoFit/>
          </a:bodyPr>
          <a:lstStyle/>
          <a:p>
            <a:pPr algn="ctr"/>
            <a:r>
              <a:rPr lang="es-ES" b="1" dirty="0">
                <a:latin typeface="Futura Medium"/>
              </a:rPr>
              <a:t>3:30</a:t>
            </a:r>
          </a:p>
          <a:p>
            <a:pPr algn="ctr"/>
            <a:r>
              <a:rPr lang="es-ES" sz="1000" dirty="0">
                <a:latin typeface="Futura Medium"/>
              </a:rPr>
              <a:t>minutes</a:t>
            </a:r>
          </a:p>
        </p:txBody>
      </p:sp>
      <p:sp>
        <p:nvSpPr>
          <p:cNvPr id="7" name="TextBox 6">
            <a:extLst>
              <a:ext uri="{FF2B5EF4-FFF2-40B4-BE49-F238E27FC236}">
                <a16:creationId xmlns:a16="http://schemas.microsoft.com/office/drawing/2014/main" id="{14C5A345-09C6-2849-9F14-2889CA333030}"/>
              </a:ext>
            </a:extLst>
          </p:cNvPr>
          <p:cNvSpPr txBox="1"/>
          <p:nvPr/>
        </p:nvSpPr>
        <p:spPr>
          <a:xfrm>
            <a:off x="2295306" y="1381032"/>
            <a:ext cx="9667702" cy="4347087"/>
          </a:xfrm>
          <a:prstGeom prst="rect">
            <a:avLst/>
          </a:prstGeom>
          <a:noFill/>
        </p:spPr>
        <p:txBody>
          <a:bodyPr wrap="square">
            <a:spAutoFit/>
          </a:bodyPr>
          <a:lstStyle/>
          <a:p>
            <a:pPr marL="0" marR="0" algn="just">
              <a:lnSpc>
                <a:spcPct val="115000"/>
              </a:lnSpc>
              <a:spcBef>
                <a:spcPts val="0"/>
              </a:spcBef>
              <a:spcAft>
                <a:spcPts val="1000"/>
              </a:spcAft>
            </a:pPr>
            <a:r>
              <a:rPr lang="fr-FR" sz="1800" dirty="0">
                <a:effectLst/>
                <a:latin typeface="Calibri" panose="020F0502020204030204" pitchFamily="34" charset="0"/>
                <a:ea typeface="Calibri" panose="020F0502020204030204" pitchFamily="34" charset="0"/>
                <a:cs typeface="Calibri" panose="020F0502020204030204" pitchFamily="34" charset="0"/>
              </a:rPr>
              <a:t>- Synergies d’action entre les acteurs Etatiques, non Etatiques (Collectivités Territoriales OSC/ONG, ONGI, Organisations d’Enfants et Jeunes (OEJ), partenaires sociaux/Syndicat, patronat/secteur prives) pour lutter contre le PFTE.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1000"/>
              </a:spcAft>
            </a:pPr>
            <a:r>
              <a:rPr lang="fr-FR" sz="1800" dirty="0">
                <a:effectLst/>
                <a:latin typeface="Calibri" panose="020F0502020204030204" pitchFamily="34" charset="0"/>
                <a:ea typeface="Calibri" panose="020F0502020204030204" pitchFamily="34" charset="0"/>
                <a:cs typeface="Calibri" panose="020F0502020204030204" pitchFamily="34" charset="0"/>
              </a:rPr>
              <a:t>- Augmenter le nombre de femmes parmi les familles vulnérables identifiés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1000"/>
              </a:spcAft>
            </a:pPr>
            <a:r>
              <a:rPr lang="fr-FR" sz="1800" dirty="0">
                <a:effectLst/>
                <a:latin typeface="Calibri" panose="020F0502020204030204" pitchFamily="34" charset="0"/>
                <a:ea typeface="Calibri" panose="020F0502020204030204" pitchFamily="34" charset="0"/>
                <a:cs typeface="Calibri" panose="020F0502020204030204" pitchFamily="34" charset="0"/>
              </a:rPr>
              <a:t>- Financer tous les plans d’Action du CGS, des Club des enfants et parlement des enfants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1000"/>
              </a:spcAft>
            </a:pPr>
            <a:r>
              <a:rPr lang="fr-FR" dirty="0">
                <a:latin typeface="Calibri" panose="020F0502020204030204" pitchFamily="34" charset="0"/>
                <a:ea typeface="Calibri" panose="020F0502020204030204" pitchFamily="34" charset="0"/>
                <a:cs typeface="Calibri" panose="020F0502020204030204" pitchFamily="34" charset="0"/>
              </a:rPr>
              <a:t>- P</a:t>
            </a:r>
            <a:r>
              <a:rPr lang="fr-FR" sz="1800" dirty="0">
                <a:effectLst/>
                <a:latin typeface="Calibri" panose="020F0502020204030204" pitchFamily="34" charset="0"/>
                <a:ea typeface="Calibri" panose="020F0502020204030204" pitchFamily="34" charset="0"/>
                <a:cs typeface="Calibri" panose="020F0502020204030204" pitchFamily="34" charset="0"/>
              </a:rPr>
              <a:t>articipation du parlement régional dans les activités sur le terrain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285750" marR="0" indent="-285750" algn="just">
              <a:lnSpc>
                <a:spcPct val="115000"/>
              </a:lnSpc>
              <a:spcBef>
                <a:spcPts val="0"/>
              </a:spcBef>
              <a:spcAft>
                <a:spcPts val="1000"/>
              </a:spcAft>
              <a:buFontTx/>
              <a:buChar char="-"/>
            </a:pPr>
            <a:r>
              <a:rPr lang="fr-FR" sz="1800" dirty="0">
                <a:effectLst/>
                <a:latin typeface="Calibri" panose="020F0502020204030204" pitchFamily="34" charset="0"/>
                <a:ea typeface="Calibri" panose="020F0502020204030204" pitchFamily="34" charset="0"/>
                <a:cs typeface="Calibri" panose="020F0502020204030204" pitchFamily="34" charset="0"/>
              </a:rPr>
              <a:t>Ajouter aux critères d’éligibilité les catégories d’enfants tels : Enfants abandonnés, enfants non accompagnés et séparés, enfants orphelins, enfants associés aux groupes armés ;</a:t>
            </a:r>
          </a:p>
          <a:p>
            <a:pPr marL="285750" marR="0" indent="-285750" algn="just">
              <a:lnSpc>
                <a:spcPct val="115000"/>
              </a:lnSpc>
              <a:spcBef>
                <a:spcPts val="0"/>
              </a:spcBef>
              <a:spcAft>
                <a:spcPts val="1000"/>
              </a:spcAft>
              <a:buFontTx/>
              <a:buChar char="-"/>
            </a:pPr>
            <a:r>
              <a:rPr lang="fr-FR" dirty="0">
                <a:latin typeface="Calibri" panose="020F0502020204030204" pitchFamily="34" charset="0"/>
                <a:ea typeface="Calibri" panose="020F0502020204030204" pitchFamily="34" charset="0"/>
                <a:cs typeface="Calibri" panose="020F0502020204030204" pitchFamily="34" charset="0"/>
              </a:rPr>
              <a:t>Étendre les régimes de protection sociale aux communautés des zones rurales (parents non salariés);</a:t>
            </a:r>
          </a:p>
          <a:p>
            <a:pPr marL="285750" marR="0" indent="-285750" algn="just">
              <a:lnSpc>
                <a:spcPct val="115000"/>
              </a:lnSpc>
              <a:spcBef>
                <a:spcPts val="0"/>
              </a:spcBef>
              <a:spcAft>
                <a:spcPts val="1000"/>
              </a:spcAft>
              <a:buFontTx/>
              <a:buChar char="-"/>
            </a:pPr>
            <a:r>
              <a:rPr lang="fr-FR" sz="1800" dirty="0">
                <a:effectLst/>
                <a:latin typeface="Calibri" panose="020F0502020204030204" pitchFamily="34" charset="0"/>
                <a:ea typeface="Calibri" panose="020F0502020204030204" pitchFamily="34" charset="0"/>
                <a:cs typeface="Calibri" panose="020F0502020204030204" pitchFamily="34" charset="0"/>
              </a:rPr>
              <a:t>Etendre la gestion des cas aux activités des ONGs partenaires de </a:t>
            </a:r>
            <a:r>
              <a:rPr lang="fr-FR" dirty="0">
                <a:latin typeface="Calibri" panose="020F0502020204030204" pitchFamily="34" charset="0"/>
                <a:ea typeface="Calibri" panose="020F0502020204030204" pitchFamily="34" charset="0"/>
                <a:cs typeface="Calibri" panose="020F0502020204030204" pitchFamily="34" charset="0"/>
              </a:rPr>
              <a:t>JOFA-ACTE à Bamako.</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15035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2" name="Google Shape;102;p1"/>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12</a:t>
            </a:fld>
            <a:endParaRPr/>
          </a:p>
        </p:txBody>
      </p:sp>
      <p:pic>
        <p:nvPicPr>
          <p:cNvPr id="3" name="Grafik 2">
            <a:extLst>
              <a:ext uri="{FF2B5EF4-FFF2-40B4-BE49-F238E27FC236}">
                <a16:creationId xmlns:a16="http://schemas.microsoft.com/office/drawing/2014/main" id="{ED0471A3-2B18-B2A3-38A0-FA9A29E4864A}"/>
              </a:ext>
            </a:extLst>
          </p:cNvPr>
          <p:cNvPicPr>
            <a:picLocks noChangeAspect="1"/>
          </p:cNvPicPr>
          <p:nvPr/>
        </p:nvPicPr>
        <p:blipFill>
          <a:blip r:embed="rId3"/>
          <a:stretch>
            <a:fillRect/>
          </a:stretch>
        </p:blipFill>
        <p:spPr>
          <a:xfrm>
            <a:off x="8917968" y="136525"/>
            <a:ext cx="3048000" cy="1114425"/>
          </a:xfrm>
          <a:prstGeom prst="rect">
            <a:avLst/>
          </a:prstGeom>
        </p:spPr>
      </p:pic>
      <p:sp>
        <p:nvSpPr>
          <p:cNvPr id="2" name="Textfeld 1">
            <a:extLst>
              <a:ext uri="{FF2B5EF4-FFF2-40B4-BE49-F238E27FC236}">
                <a16:creationId xmlns:a16="http://schemas.microsoft.com/office/drawing/2014/main" id="{E03E0793-DB34-2001-4729-8430FC3C9B2B}"/>
              </a:ext>
            </a:extLst>
          </p:cNvPr>
          <p:cNvSpPr txBox="1"/>
          <p:nvPr/>
        </p:nvSpPr>
        <p:spPr>
          <a:xfrm>
            <a:off x="719847" y="5611672"/>
            <a:ext cx="1467068" cy="369332"/>
          </a:xfrm>
          <a:prstGeom prst="rect">
            <a:avLst/>
          </a:prstGeom>
          <a:noFill/>
        </p:spPr>
        <p:txBody>
          <a:bodyPr wrap="none" rtlCol="0">
            <a:spAutoFit/>
          </a:bodyPr>
          <a:lstStyle/>
          <a:p>
            <a:r>
              <a:rPr lang="de-DE" dirty="0">
                <a:latin typeface="Futura LT" panose="02000503000000000000" pitchFamily="2" charset="0"/>
              </a:rPr>
              <a:t>06.09.2024</a:t>
            </a:r>
          </a:p>
        </p:txBody>
      </p:sp>
      <p:pic>
        <p:nvPicPr>
          <p:cNvPr id="4" name="Google Shape;100;p1"/>
          <p:cNvPicPr preferRelativeResize="0"/>
          <p:nvPr/>
        </p:nvPicPr>
        <p:blipFill rotWithShape="1">
          <a:blip r:embed="rId4">
            <a:alphaModFix/>
          </a:blip>
          <a:srcRect/>
          <a:stretch/>
        </p:blipFill>
        <p:spPr>
          <a:xfrm>
            <a:off x="8424856" y="1547571"/>
            <a:ext cx="3767144" cy="5292979"/>
          </a:xfrm>
          <a:prstGeom prst="rect">
            <a:avLst/>
          </a:prstGeom>
          <a:noFill/>
          <a:ln>
            <a:noFill/>
          </a:ln>
        </p:spPr>
      </p:pic>
      <p:sp>
        <p:nvSpPr>
          <p:cNvPr id="5" name="Google Shape;101;p1">
            <a:extLst>
              <a:ext uri="{FF2B5EF4-FFF2-40B4-BE49-F238E27FC236}">
                <a16:creationId xmlns:a16="http://schemas.microsoft.com/office/drawing/2014/main" id="{9E81AF7A-72FE-3078-4E0D-C6C6AE30CFF7}"/>
              </a:ext>
            </a:extLst>
          </p:cNvPr>
          <p:cNvSpPr txBox="1"/>
          <p:nvPr/>
        </p:nvSpPr>
        <p:spPr>
          <a:xfrm>
            <a:off x="711260" y="2990096"/>
            <a:ext cx="8574055" cy="1077178"/>
          </a:xfrm>
          <a:prstGeom prst="rect">
            <a:avLst/>
          </a:prstGeom>
          <a:noFill/>
          <a:ln>
            <a:noFill/>
          </a:ln>
        </p:spPr>
        <p:txBody>
          <a:bodyPr spcFirstLastPara="1" wrap="square" lIns="91425" tIns="45700" rIns="91425" bIns="45700" anchor="t" anchorCtr="0">
            <a:spAutoFit/>
          </a:bodyPr>
          <a:lstStyle/>
          <a:p>
            <a:pPr lvl="0" algn="ctr"/>
            <a:r>
              <a:rPr lang="fr-FR" sz="3200" b="1" dirty="0">
                <a:solidFill>
                  <a:srgbClr val="1F3864"/>
                </a:solidFill>
                <a:latin typeface="Poppins"/>
                <a:ea typeface="Poppins"/>
                <a:cs typeface="Poppins"/>
                <a:sym typeface="Poppins"/>
              </a:rPr>
              <a:t>Merci pour votre aimable attention</a:t>
            </a:r>
          </a:p>
          <a:p>
            <a:pPr lvl="0" algn="ctr"/>
            <a:r>
              <a:rPr lang="fr-FR" sz="3200" b="1" dirty="0">
                <a:solidFill>
                  <a:srgbClr val="0070C0"/>
                </a:solidFill>
                <a:latin typeface="Poppins"/>
                <a:cs typeface="Poppins"/>
                <a:sym typeface="Poppins"/>
              </a:rPr>
              <a:t>JOFA-ACTE</a:t>
            </a:r>
            <a:endParaRPr lang="de-DE" sz="3200" b="1" dirty="0">
              <a:solidFill>
                <a:srgbClr val="0070C0"/>
              </a:solidFill>
              <a:latin typeface="Poppins"/>
              <a:cs typeface="Poppins"/>
              <a:sym typeface="Poppins"/>
            </a:endParaRPr>
          </a:p>
        </p:txBody>
      </p:sp>
    </p:spTree>
    <p:extLst>
      <p:ext uri="{BB962C8B-B14F-4D97-AF65-F5344CB8AC3E}">
        <p14:creationId xmlns:p14="http://schemas.microsoft.com/office/powerpoint/2010/main" val="2350625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a:extLst>
            <a:ext uri="{FF2B5EF4-FFF2-40B4-BE49-F238E27FC236}">
              <a16:creationId xmlns:a16="http://schemas.microsoft.com/office/drawing/2014/main" id="{F14DAEF9-5395-CE2F-1809-CF199E27FA49}"/>
            </a:ext>
          </a:extLst>
        </p:cNvPr>
        <p:cNvGrpSpPr/>
        <p:nvPr/>
      </p:nvGrpSpPr>
      <p:grpSpPr>
        <a:xfrm>
          <a:off x="0" y="0"/>
          <a:ext cx="0" cy="0"/>
          <a:chOff x="0" y="0"/>
          <a:chExt cx="0" cy="0"/>
        </a:xfrm>
      </p:grpSpPr>
      <p:pic>
        <p:nvPicPr>
          <p:cNvPr id="5" name="Imagen 4" descr="Icono&#10;&#10;Descripción generada automáticamente">
            <a:extLst>
              <a:ext uri="{FF2B5EF4-FFF2-40B4-BE49-F238E27FC236}">
                <a16:creationId xmlns:a16="http://schemas.microsoft.com/office/drawing/2014/main" id="{2FF14722-0FFF-6335-772D-BAA09442BE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227" y="5108083"/>
            <a:ext cx="1118584" cy="1118584"/>
          </a:xfrm>
          <a:prstGeom prst="rect">
            <a:avLst/>
          </a:prstGeom>
        </p:spPr>
      </p:pic>
      <p:sp>
        <p:nvSpPr>
          <p:cNvPr id="101" name="Google Shape;101;p1">
            <a:extLst>
              <a:ext uri="{FF2B5EF4-FFF2-40B4-BE49-F238E27FC236}">
                <a16:creationId xmlns:a16="http://schemas.microsoft.com/office/drawing/2014/main" id="{C9E04C5A-8653-018D-3D37-A243B2F8865C}"/>
              </a:ext>
            </a:extLst>
          </p:cNvPr>
          <p:cNvSpPr txBox="1"/>
          <p:nvPr/>
        </p:nvSpPr>
        <p:spPr>
          <a:xfrm>
            <a:off x="2438400" y="2733675"/>
            <a:ext cx="8614410" cy="630902"/>
          </a:xfrm>
          <a:prstGeom prst="rect">
            <a:avLst/>
          </a:prstGeom>
          <a:noFill/>
          <a:ln>
            <a:noFill/>
          </a:ln>
        </p:spPr>
        <p:txBody>
          <a:bodyPr spcFirstLastPara="1" wrap="square" lIns="91425" tIns="45700" rIns="91425" bIns="45700" anchor="t" anchorCtr="0">
            <a:spAutoFit/>
          </a:bodyPr>
          <a:lstStyle/>
          <a:p>
            <a:pPr marL="171450" lvl="0" indent="-171450">
              <a:buFont typeface="Arial" panose="020B0604020202020204" pitchFamily="34" charset="0"/>
              <a:buChar char="•"/>
            </a:pPr>
            <a:r>
              <a:rPr lang="fr-FR" sz="700" b="1" dirty="0">
                <a:solidFill>
                  <a:schemeClr val="bg1"/>
                </a:solidFill>
                <a:latin typeface="Poppins"/>
                <a:ea typeface="Poppins"/>
                <a:cs typeface="Poppins"/>
                <a:sym typeface="Poppins"/>
              </a:rPr>
              <a:t>d</a:t>
            </a:r>
            <a:br>
              <a:rPr lang="fr-FR" sz="2800" b="1" dirty="0">
                <a:solidFill>
                  <a:srgbClr val="0070C0"/>
                </a:solidFill>
                <a:latin typeface="Poppins"/>
                <a:ea typeface="Poppins"/>
                <a:cs typeface="Poppins"/>
                <a:sym typeface="Poppins"/>
              </a:rPr>
            </a:br>
            <a:r>
              <a:rPr lang="fr-FR" sz="1000" b="1" dirty="0">
                <a:solidFill>
                  <a:schemeClr val="bg1"/>
                </a:solidFill>
                <a:latin typeface="Poppins"/>
                <a:ea typeface="Poppins"/>
                <a:cs typeface="Poppins"/>
                <a:sym typeface="Poppins"/>
              </a:rPr>
              <a:t>s</a:t>
            </a:r>
            <a:endParaRPr lang="fr-FR" sz="2400" b="1" dirty="0">
              <a:solidFill>
                <a:schemeClr val="accent4">
                  <a:lumMod val="60000"/>
                  <a:lumOff val="40000"/>
                </a:schemeClr>
              </a:solidFill>
              <a:latin typeface="Poppins"/>
              <a:ea typeface="Poppins"/>
              <a:cs typeface="Poppins"/>
              <a:sym typeface="Poppins"/>
            </a:endParaRPr>
          </a:p>
          <a:p>
            <a:endParaRPr lang="fr-FR" dirty="0">
              <a:solidFill>
                <a:schemeClr val="accent3">
                  <a:lumMod val="75000"/>
                </a:schemeClr>
              </a:solidFill>
              <a:latin typeface="Poppins"/>
              <a:ea typeface="Poppins"/>
              <a:cs typeface="Poppins"/>
              <a:sym typeface="Poppins"/>
            </a:endParaRPr>
          </a:p>
        </p:txBody>
      </p:sp>
      <p:sp>
        <p:nvSpPr>
          <p:cNvPr id="14" name="Textfeld 13">
            <a:extLst>
              <a:ext uri="{FF2B5EF4-FFF2-40B4-BE49-F238E27FC236}">
                <a16:creationId xmlns:a16="http://schemas.microsoft.com/office/drawing/2014/main" id="{90F7F672-6A62-21B7-36CC-B322D4916137}"/>
              </a:ext>
            </a:extLst>
          </p:cNvPr>
          <p:cNvSpPr txBox="1"/>
          <p:nvPr/>
        </p:nvSpPr>
        <p:spPr>
          <a:xfrm>
            <a:off x="371476" y="1190625"/>
            <a:ext cx="1695450" cy="4031873"/>
          </a:xfrm>
          <a:prstGeom prst="rect">
            <a:avLst/>
          </a:prstGeom>
          <a:noFill/>
        </p:spPr>
        <p:txBody>
          <a:bodyPr wrap="square">
            <a:spAutoFit/>
          </a:bodyPr>
          <a:lstStyle/>
          <a:p>
            <a:pPr algn="r"/>
            <a:r>
              <a:rPr lang="fr-FR" sz="1200" b="1" dirty="0">
                <a:latin typeface="Futura Medium"/>
                <a:ea typeface="Poppins"/>
                <a:cs typeface="Poppins"/>
                <a:sym typeface="Poppins"/>
              </a:rPr>
              <a:t>Qu'est-ce qui a fonctionné dans votre contexte pour lutter contre le travail des enfants </a:t>
            </a:r>
            <a:r>
              <a:rPr lang="fr-FR" sz="1200" b="1" dirty="0">
                <a:effectLst/>
                <a:latin typeface="Futura Medium"/>
                <a:ea typeface="Aptos" panose="020B0004020202020204" pitchFamily="34" charset="0"/>
              </a:rPr>
              <a:t>à </a:t>
            </a:r>
            <a:r>
              <a:rPr lang="fr-FR" sz="1200" b="1" dirty="0">
                <a:latin typeface="Futura Medium"/>
                <a:ea typeface="Poppins"/>
                <a:cs typeface="Poppins"/>
                <a:sym typeface="Poppins"/>
              </a:rPr>
              <a:t>travers de mécanismes de protection sociale /</a:t>
            </a:r>
          </a:p>
          <a:p>
            <a:pPr algn="r"/>
            <a:r>
              <a:rPr lang="fr-FR" sz="1200" b="1" dirty="0">
                <a:latin typeface="Futura Medium"/>
                <a:ea typeface="Poppins"/>
                <a:cs typeface="Poppins"/>
                <a:sym typeface="Poppins"/>
              </a:rPr>
              <a:t>la gestion des dossiers ?</a:t>
            </a:r>
          </a:p>
          <a:p>
            <a:pPr algn="r"/>
            <a:endParaRPr lang="fr-FR" sz="1200" b="1" dirty="0">
              <a:latin typeface="Futura Medium"/>
              <a:ea typeface="Poppins"/>
              <a:cs typeface="Poppins"/>
              <a:sym typeface="Poppins"/>
            </a:endParaRPr>
          </a:p>
          <a:p>
            <a:r>
              <a:rPr lang="fr-FR" sz="1200" i="1" dirty="0" err="1">
                <a:latin typeface="Futura Medium"/>
                <a:ea typeface="Poppins"/>
                <a:cs typeface="Poppins"/>
                <a:sym typeface="Poppins"/>
              </a:rPr>
              <a:t>Veuillez dresser la liste de vos </a:t>
            </a:r>
            <a:r>
              <a:rPr lang="fr-FR" sz="1200" i="1" dirty="0">
                <a:latin typeface="Futura Medium"/>
                <a:ea typeface="Poppins"/>
                <a:cs typeface="Poppins"/>
                <a:sym typeface="Poppins"/>
              </a:rPr>
              <a:t>idées </a:t>
            </a:r>
            <a:r>
              <a:rPr lang="fr-FR" sz="1200" i="1" dirty="0" err="1">
                <a:latin typeface="Futura Medium"/>
                <a:ea typeface="Poppins"/>
                <a:cs typeface="Poppins"/>
                <a:sym typeface="Poppins"/>
              </a:rPr>
              <a:t>en utilisant des </a:t>
            </a:r>
            <a:r>
              <a:rPr lang="fr-FR" sz="1200" i="1" dirty="0">
                <a:latin typeface="Futura Medium"/>
                <a:ea typeface="Poppins"/>
                <a:cs typeface="Poppins"/>
                <a:sym typeface="Poppins"/>
              </a:rPr>
              <a:t>puces.</a:t>
            </a:r>
            <a:r>
              <a:rPr lang="fr-FR" sz="1600" i="1" dirty="0">
                <a:latin typeface="Poppins"/>
                <a:ea typeface="Poppins"/>
                <a:cs typeface="Poppins"/>
                <a:sym typeface="Poppins"/>
              </a:rPr>
              <a:t>  </a:t>
            </a:r>
          </a:p>
          <a:p>
            <a:endParaRPr lang="fr-FR" sz="2800" b="1" dirty="0">
              <a:solidFill>
                <a:srgbClr val="1F3864"/>
              </a:solidFill>
              <a:latin typeface="Poppins"/>
              <a:cs typeface="Poppins"/>
              <a:sym typeface="Poppins"/>
            </a:endParaRPr>
          </a:p>
          <a:p>
            <a:endParaRPr lang="fr-FR" sz="2800" b="1" dirty="0">
              <a:solidFill>
                <a:srgbClr val="1F3864"/>
              </a:solidFill>
              <a:latin typeface="Poppins"/>
              <a:cs typeface="Poppins"/>
              <a:sym typeface="Poppins"/>
            </a:endParaRPr>
          </a:p>
          <a:p>
            <a:endParaRPr lang="es-419" sz="2800" dirty="0"/>
          </a:p>
        </p:txBody>
      </p:sp>
      <p:cxnSp>
        <p:nvCxnSpPr>
          <p:cNvPr id="3" name="Conector recto 2">
            <a:extLst>
              <a:ext uri="{FF2B5EF4-FFF2-40B4-BE49-F238E27FC236}">
                <a16:creationId xmlns:a16="http://schemas.microsoft.com/office/drawing/2014/main" id="{35068AEA-E0A6-29D9-639E-44D03517A126}"/>
              </a:ext>
            </a:extLst>
          </p:cNvPr>
          <p:cNvCxnSpPr/>
          <p:nvPr/>
        </p:nvCxnSpPr>
        <p:spPr>
          <a:xfrm>
            <a:off x="2192785" y="1198485"/>
            <a:ext cx="0" cy="4962618"/>
          </a:xfrm>
          <a:prstGeom prst="line">
            <a:avLst/>
          </a:prstGeom>
        </p:spPr>
        <p:style>
          <a:lnRef idx="1">
            <a:schemeClr val="dk1"/>
          </a:lnRef>
          <a:fillRef idx="0">
            <a:schemeClr val="dk1"/>
          </a:fillRef>
          <a:effectRef idx="0">
            <a:schemeClr val="dk1"/>
          </a:effectRef>
          <a:fontRef idx="minor">
            <a:schemeClr val="tx1"/>
          </a:fontRef>
        </p:style>
      </p:cxnSp>
      <p:sp>
        <p:nvSpPr>
          <p:cNvPr id="2" name="CuadroTexto 1">
            <a:extLst>
              <a:ext uri="{FF2B5EF4-FFF2-40B4-BE49-F238E27FC236}">
                <a16:creationId xmlns:a16="http://schemas.microsoft.com/office/drawing/2014/main" id="{03151C26-D8E9-B56D-2C19-154915ADE0D7}"/>
              </a:ext>
            </a:extLst>
          </p:cNvPr>
          <p:cNvSpPr txBox="1"/>
          <p:nvPr/>
        </p:nvSpPr>
        <p:spPr>
          <a:xfrm>
            <a:off x="811521" y="5499999"/>
            <a:ext cx="878890" cy="523220"/>
          </a:xfrm>
          <a:prstGeom prst="rect">
            <a:avLst/>
          </a:prstGeom>
          <a:noFill/>
        </p:spPr>
        <p:txBody>
          <a:bodyPr wrap="square" rtlCol="0">
            <a:spAutoFit/>
          </a:bodyPr>
          <a:lstStyle/>
          <a:p>
            <a:pPr algn="ctr"/>
            <a:r>
              <a:rPr lang="es-ES" b="1" dirty="0">
                <a:latin typeface="Futura Medium"/>
              </a:rPr>
              <a:t>3:30</a:t>
            </a:r>
          </a:p>
          <a:p>
            <a:pPr algn="ctr"/>
            <a:r>
              <a:rPr lang="es-ES" sz="1000" dirty="0">
                <a:latin typeface="Futura Medium"/>
              </a:rPr>
              <a:t>minutes</a:t>
            </a:r>
          </a:p>
        </p:txBody>
      </p:sp>
      <p:sp>
        <p:nvSpPr>
          <p:cNvPr id="6" name="TextBox 5">
            <a:extLst>
              <a:ext uri="{FF2B5EF4-FFF2-40B4-BE49-F238E27FC236}">
                <a16:creationId xmlns:a16="http://schemas.microsoft.com/office/drawing/2014/main" id="{7CE3FD03-F2AF-5A34-9C03-3CB4212069CD}"/>
              </a:ext>
            </a:extLst>
          </p:cNvPr>
          <p:cNvSpPr txBox="1"/>
          <p:nvPr/>
        </p:nvSpPr>
        <p:spPr>
          <a:xfrm>
            <a:off x="2438400" y="1021491"/>
            <a:ext cx="8002029" cy="5139612"/>
          </a:xfrm>
          <a:prstGeom prst="rect">
            <a:avLst/>
          </a:prstGeom>
          <a:noFill/>
        </p:spPr>
        <p:txBody>
          <a:bodyPr wrap="square">
            <a:spAutoFit/>
          </a:bodyPr>
          <a:lstStyle/>
          <a:p>
            <a:pPr marL="0" marR="0">
              <a:lnSpc>
                <a:spcPct val="115000"/>
              </a:lnSpc>
              <a:spcBef>
                <a:spcPts val="0"/>
              </a:spcBef>
              <a:spcAft>
                <a:spcPts val="0"/>
              </a:spcAft>
            </a:pPr>
            <a:r>
              <a:rPr lang="fr-FR" sz="1800" b="1" dirty="0">
                <a:effectLst/>
                <a:latin typeface="Calibri" panose="020F0502020204030204" pitchFamily="34" charset="0"/>
                <a:ea typeface="Calibri" panose="020F0502020204030204" pitchFamily="34" charset="0"/>
                <a:cs typeface="Calibri" panose="020F0502020204030204" pitchFamily="34" charset="0"/>
              </a:rPr>
              <a:t>Renforcement des capacités des acteurs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6000"/>
              </a:lnSpc>
              <a:spcBef>
                <a:spcPts val="0"/>
              </a:spcBef>
              <a:spcAft>
                <a:spcPts val="0"/>
              </a:spcAft>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Calibri" panose="020F0502020204030204" pitchFamily="34" charset="0"/>
              </a:rPr>
              <a:t>Formations et implication effective de tous les acteurs concernés : les </a:t>
            </a:r>
            <a:r>
              <a:rPr lang="fr-CH" sz="1800" dirty="0">
                <a:effectLst/>
                <a:latin typeface="Calibri" panose="020F0502020204030204" pitchFamily="34" charset="0"/>
                <a:ea typeface="Calibri" panose="020F0502020204030204" pitchFamily="34" charset="0"/>
                <a:cs typeface="Calibri" panose="020F0502020204030204" pitchFamily="34" charset="0"/>
              </a:rPr>
              <a:t>autorités locales, les services techniques, les </a:t>
            </a:r>
            <a:r>
              <a:rPr lang="fr-FR" sz="1800" dirty="0">
                <a:effectLst/>
                <a:latin typeface="Calibri" panose="020F0502020204030204" pitchFamily="34" charset="0"/>
                <a:ea typeface="Calibri" panose="020F0502020204030204" pitchFamily="34" charset="0"/>
                <a:cs typeface="Calibri" panose="020F0502020204030204" pitchFamily="34" charset="0"/>
              </a:rPr>
              <a:t>maires, les </a:t>
            </a:r>
            <a:r>
              <a:rPr lang="fr-FR" sz="1800" dirty="0" err="1">
                <a:effectLst/>
                <a:latin typeface="Calibri" panose="020F0502020204030204" pitchFamily="34" charset="0"/>
                <a:ea typeface="Calibri" panose="020F0502020204030204" pitchFamily="34" charset="0"/>
                <a:cs typeface="Calibri" panose="020F0502020204030204" pitchFamily="34" charset="0"/>
              </a:rPr>
              <a:t>tomboloma</a:t>
            </a:r>
            <a:r>
              <a:rPr lang="fr-FR" sz="1800" dirty="0">
                <a:effectLst/>
                <a:latin typeface="Calibri" panose="020F0502020204030204" pitchFamily="34" charset="0"/>
                <a:ea typeface="Calibri" panose="020F0502020204030204" pitchFamily="34" charset="0"/>
                <a:cs typeface="Calibri" panose="020F0502020204030204" pitchFamily="34" charset="0"/>
              </a:rPr>
              <a:t> (gestionnaire des sites d’orpaillage), les chasseurs, la gendarmerie, la police, la  sous-préfecture </a:t>
            </a:r>
            <a:r>
              <a:rPr lang="fr-CH" sz="1800" dirty="0">
                <a:effectLst/>
                <a:latin typeface="Calibri" panose="020F0502020204030204" pitchFamily="34" charset="0"/>
                <a:ea typeface="Calibri" panose="020F0502020204030204" pitchFamily="34" charset="0"/>
                <a:cs typeface="Calibri" panose="020F0502020204030204" pitchFamily="34" charset="0"/>
              </a:rPr>
              <a:t>ont été impliqués dans toutes les activités de renforcement des capacités du projet (concepts TE/PFTE, gestion de cas), parlement National, Régional des Enfants, les clubs d’enfants et autres organisations d’enfants et de jeunes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6000"/>
              </a:lnSpc>
              <a:spcBef>
                <a:spcPts val="0"/>
              </a:spcBef>
              <a:spcAft>
                <a:spcPts val="0"/>
              </a:spcAft>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Calibri" panose="020F0502020204030204" pitchFamily="34" charset="0"/>
              </a:rPr>
              <a:t>Informations et sensibilisation des communautés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6000"/>
              </a:lnSpc>
              <a:spcBef>
                <a:spcPts val="0"/>
              </a:spcBef>
              <a:spcAft>
                <a:spcPts val="800"/>
              </a:spcAft>
              <a:buFont typeface="Calibri" panose="020F0502020204030204" pitchFamily="34" charset="0"/>
              <a:buChar char="-"/>
            </a:pPr>
            <a:r>
              <a:rPr lang="fr-CH" sz="1800" dirty="0">
                <a:effectLst/>
                <a:latin typeface="Calibri" panose="020F0502020204030204" pitchFamily="34" charset="0"/>
                <a:ea typeface="Calibri" panose="020F0502020204030204" pitchFamily="34" charset="0"/>
                <a:cs typeface="Calibri" panose="020F0502020204030204" pitchFamily="34" charset="0"/>
              </a:rPr>
              <a:t>73/160 enfants ont été formés sur leur droit et l’exploitation par le travail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1000"/>
              </a:spcAft>
              <a:buFont typeface="Calibri" panose="020F0502020204030204" pitchFamily="34" charset="0"/>
              <a:buChar char="-"/>
            </a:pPr>
            <a:r>
              <a:rPr lang="fr-CH" sz="1800" dirty="0">
                <a:effectLst/>
                <a:latin typeface="Calibri" panose="020F0502020204030204" pitchFamily="34" charset="0"/>
                <a:ea typeface="Calibri" panose="020F0502020204030204" pitchFamily="34" charset="0"/>
                <a:cs typeface="Calibri" panose="020F0502020204030204" pitchFamily="34" charset="0"/>
              </a:rPr>
              <a:t>709 /1200 enfants ont bénéficié d’un appui psychosocial ;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1000"/>
              </a:spcAft>
              <a:buFont typeface="Calibri" panose="020F0502020204030204" pitchFamily="34" charset="0"/>
              <a:buChar char="-"/>
            </a:pPr>
            <a:r>
              <a:rPr lang="fr-CH" sz="1800" dirty="0">
                <a:effectLst/>
                <a:latin typeface="Calibri" panose="020F0502020204030204" pitchFamily="34" charset="0"/>
                <a:ea typeface="Calibri" panose="020F0502020204030204" pitchFamily="34" charset="0"/>
                <a:cs typeface="Calibri" panose="020F0502020204030204" pitchFamily="34" charset="0"/>
              </a:rPr>
              <a:t>1419/2000 enfants ont été sensibilisés à travers les activités grand public ;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1000"/>
              </a:spcAft>
              <a:buFont typeface="Calibri" panose="020F0502020204030204" pitchFamily="34" charset="0"/>
              <a:buChar char="-"/>
            </a:pPr>
            <a:r>
              <a:rPr lang="fr-CH" sz="1800" dirty="0">
                <a:effectLst/>
                <a:latin typeface="Calibri" panose="020F0502020204030204" pitchFamily="34" charset="0"/>
                <a:ea typeface="Calibri" panose="020F0502020204030204" pitchFamily="34" charset="0"/>
                <a:cs typeface="Calibri" panose="020F0502020204030204" pitchFamily="34" charset="0"/>
              </a:rPr>
              <a:t>537 personnes ont été sensibilisées par les CLP et 83 parents/tuteurs formés par les CGS sur la parentalité positive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1000"/>
              </a:spcAft>
              <a:buFont typeface="Calibri" panose="020F0502020204030204" pitchFamily="34" charset="0"/>
              <a:buChar char="-"/>
            </a:pPr>
            <a:r>
              <a:rPr lang="fr-CH" sz="1800" dirty="0">
                <a:effectLst/>
                <a:latin typeface="Calibri" panose="020F0502020204030204" pitchFamily="34" charset="0"/>
                <a:ea typeface="Calibri" panose="020F0502020204030204" pitchFamily="34" charset="0"/>
                <a:cs typeface="Calibri" panose="020F0502020204030204" pitchFamily="34" charset="0"/>
              </a:rPr>
              <a:t>42 acteurs Etatiques et non Etatiques ont été formés sur le processus de la gestion des cas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19728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a:extLst>
            <a:ext uri="{FF2B5EF4-FFF2-40B4-BE49-F238E27FC236}">
              <a16:creationId xmlns:a16="http://schemas.microsoft.com/office/drawing/2014/main" id="{F14DAEF9-5395-CE2F-1809-CF199E27FA49}"/>
            </a:ext>
          </a:extLst>
        </p:cNvPr>
        <p:cNvGrpSpPr/>
        <p:nvPr/>
      </p:nvGrpSpPr>
      <p:grpSpPr>
        <a:xfrm>
          <a:off x="0" y="0"/>
          <a:ext cx="0" cy="0"/>
          <a:chOff x="0" y="0"/>
          <a:chExt cx="0" cy="0"/>
        </a:xfrm>
      </p:grpSpPr>
      <p:pic>
        <p:nvPicPr>
          <p:cNvPr id="5" name="Imagen 4" descr="Icono&#10;&#10;Descripción generada automáticamente">
            <a:extLst>
              <a:ext uri="{FF2B5EF4-FFF2-40B4-BE49-F238E27FC236}">
                <a16:creationId xmlns:a16="http://schemas.microsoft.com/office/drawing/2014/main" id="{2FF14722-0FFF-6335-772D-BAA09442BE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227" y="5108083"/>
            <a:ext cx="1118584" cy="1118584"/>
          </a:xfrm>
          <a:prstGeom prst="rect">
            <a:avLst/>
          </a:prstGeom>
        </p:spPr>
      </p:pic>
      <p:sp>
        <p:nvSpPr>
          <p:cNvPr id="101" name="Google Shape;101;p1">
            <a:extLst>
              <a:ext uri="{FF2B5EF4-FFF2-40B4-BE49-F238E27FC236}">
                <a16:creationId xmlns:a16="http://schemas.microsoft.com/office/drawing/2014/main" id="{C9E04C5A-8653-018D-3D37-A243B2F8865C}"/>
              </a:ext>
            </a:extLst>
          </p:cNvPr>
          <p:cNvSpPr txBox="1"/>
          <p:nvPr/>
        </p:nvSpPr>
        <p:spPr>
          <a:xfrm>
            <a:off x="2438400" y="2733675"/>
            <a:ext cx="8614410" cy="630902"/>
          </a:xfrm>
          <a:prstGeom prst="rect">
            <a:avLst/>
          </a:prstGeom>
          <a:noFill/>
          <a:ln>
            <a:noFill/>
          </a:ln>
        </p:spPr>
        <p:txBody>
          <a:bodyPr spcFirstLastPara="1" wrap="square" lIns="91425" tIns="45700" rIns="91425" bIns="45700" anchor="t" anchorCtr="0">
            <a:spAutoFit/>
          </a:bodyPr>
          <a:lstStyle/>
          <a:p>
            <a:pPr marL="171450" lvl="0" indent="-171450">
              <a:buFont typeface="Arial" panose="020B0604020202020204" pitchFamily="34" charset="0"/>
              <a:buChar char="•"/>
            </a:pPr>
            <a:r>
              <a:rPr lang="fr-FR" sz="700" b="1" dirty="0">
                <a:solidFill>
                  <a:schemeClr val="bg1"/>
                </a:solidFill>
                <a:latin typeface="Poppins"/>
                <a:ea typeface="Poppins"/>
                <a:cs typeface="Poppins"/>
                <a:sym typeface="Poppins"/>
              </a:rPr>
              <a:t>d</a:t>
            </a:r>
            <a:br>
              <a:rPr lang="fr-FR" sz="2800" b="1" dirty="0">
                <a:solidFill>
                  <a:srgbClr val="0070C0"/>
                </a:solidFill>
                <a:latin typeface="Poppins"/>
                <a:ea typeface="Poppins"/>
                <a:cs typeface="Poppins"/>
                <a:sym typeface="Poppins"/>
              </a:rPr>
            </a:br>
            <a:r>
              <a:rPr lang="fr-FR" sz="1000" b="1" dirty="0">
                <a:solidFill>
                  <a:schemeClr val="bg1"/>
                </a:solidFill>
                <a:latin typeface="Poppins"/>
                <a:ea typeface="Poppins"/>
                <a:cs typeface="Poppins"/>
                <a:sym typeface="Poppins"/>
              </a:rPr>
              <a:t>s</a:t>
            </a:r>
            <a:endParaRPr lang="fr-FR" sz="2400" b="1" dirty="0">
              <a:solidFill>
                <a:schemeClr val="accent4">
                  <a:lumMod val="60000"/>
                  <a:lumOff val="40000"/>
                </a:schemeClr>
              </a:solidFill>
              <a:latin typeface="Poppins"/>
              <a:ea typeface="Poppins"/>
              <a:cs typeface="Poppins"/>
              <a:sym typeface="Poppins"/>
            </a:endParaRPr>
          </a:p>
          <a:p>
            <a:endParaRPr lang="fr-FR" dirty="0">
              <a:solidFill>
                <a:schemeClr val="accent3">
                  <a:lumMod val="75000"/>
                </a:schemeClr>
              </a:solidFill>
              <a:latin typeface="Poppins"/>
              <a:ea typeface="Poppins"/>
              <a:cs typeface="Poppins"/>
              <a:sym typeface="Poppins"/>
            </a:endParaRPr>
          </a:p>
        </p:txBody>
      </p:sp>
      <p:sp>
        <p:nvSpPr>
          <p:cNvPr id="14" name="Textfeld 13">
            <a:extLst>
              <a:ext uri="{FF2B5EF4-FFF2-40B4-BE49-F238E27FC236}">
                <a16:creationId xmlns:a16="http://schemas.microsoft.com/office/drawing/2014/main" id="{90F7F672-6A62-21B7-36CC-B322D4916137}"/>
              </a:ext>
            </a:extLst>
          </p:cNvPr>
          <p:cNvSpPr txBox="1"/>
          <p:nvPr/>
        </p:nvSpPr>
        <p:spPr>
          <a:xfrm>
            <a:off x="371476" y="1190625"/>
            <a:ext cx="1695450" cy="4031873"/>
          </a:xfrm>
          <a:prstGeom prst="rect">
            <a:avLst/>
          </a:prstGeom>
          <a:noFill/>
        </p:spPr>
        <p:txBody>
          <a:bodyPr wrap="square">
            <a:spAutoFit/>
          </a:bodyPr>
          <a:lstStyle/>
          <a:p>
            <a:pPr algn="r"/>
            <a:r>
              <a:rPr lang="fr-FR" sz="1200" b="1" dirty="0">
                <a:latin typeface="Futura Medium"/>
                <a:ea typeface="Poppins"/>
                <a:cs typeface="Poppins"/>
                <a:sym typeface="Poppins"/>
              </a:rPr>
              <a:t>Qu'est-ce qui a fonctionné dans votre contexte pour lutter contre le travail des enfants </a:t>
            </a:r>
            <a:r>
              <a:rPr lang="fr-FR" sz="1200" b="1" dirty="0">
                <a:effectLst/>
                <a:latin typeface="Futura Medium"/>
                <a:ea typeface="Aptos" panose="020B0004020202020204" pitchFamily="34" charset="0"/>
              </a:rPr>
              <a:t>à </a:t>
            </a:r>
            <a:r>
              <a:rPr lang="fr-FR" sz="1200" b="1" dirty="0">
                <a:latin typeface="Futura Medium"/>
                <a:ea typeface="Poppins"/>
                <a:cs typeface="Poppins"/>
                <a:sym typeface="Poppins"/>
              </a:rPr>
              <a:t>travers de mécanismes de protection sociale /</a:t>
            </a:r>
          </a:p>
          <a:p>
            <a:pPr algn="r"/>
            <a:r>
              <a:rPr lang="fr-FR" sz="1200" b="1" dirty="0">
                <a:latin typeface="Futura Medium"/>
                <a:ea typeface="Poppins"/>
                <a:cs typeface="Poppins"/>
                <a:sym typeface="Poppins"/>
              </a:rPr>
              <a:t>la gestion des dossiers ?</a:t>
            </a:r>
          </a:p>
          <a:p>
            <a:pPr algn="r"/>
            <a:endParaRPr lang="fr-FR" sz="1200" b="1" dirty="0">
              <a:latin typeface="Futura Medium"/>
              <a:ea typeface="Poppins"/>
              <a:cs typeface="Poppins"/>
              <a:sym typeface="Poppins"/>
            </a:endParaRPr>
          </a:p>
          <a:p>
            <a:r>
              <a:rPr lang="fr-FR" sz="1200" i="1" dirty="0" err="1">
                <a:latin typeface="Futura Medium"/>
                <a:ea typeface="Poppins"/>
                <a:cs typeface="Poppins"/>
                <a:sym typeface="Poppins"/>
              </a:rPr>
              <a:t>Veuillez dresser la liste de vos </a:t>
            </a:r>
            <a:r>
              <a:rPr lang="fr-FR" sz="1200" i="1" dirty="0">
                <a:latin typeface="Futura Medium"/>
                <a:ea typeface="Poppins"/>
                <a:cs typeface="Poppins"/>
                <a:sym typeface="Poppins"/>
              </a:rPr>
              <a:t>idées </a:t>
            </a:r>
            <a:r>
              <a:rPr lang="fr-FR" sz="1200" i="1" dirty="0" err="1">
                <a:latin typeface="Futura Medium"/>
                <a:ea typeface="Poppins"/>
                <a:cs typeface="Poppins"/>
                <a:sym typeface="Poppins"/>
              </a:rPr>
              <a:t>en utilisant des </a:t>
            </a:r>
            <a:r>
              <a:rPr lang="fr-FR" sz="1200" i="1" dirty="0">
                <a:latin typeface="Futura Medium"/>
                <a:ea typeface="Poppins"/>
                <a:cs typeface="Poppins"/>
                <a:sym typeface="Poppins"/>
              </a:rPr>
              <a:t>puces.</a:t>
            </a:r>
            <a:r>
              <a:rPr lang="fr-FR" sz="1600" i="1" dirty="0">
                <a:latin typeface="Poppins"/>
                <a:ea typeface="Poppins"/>
                <a:cs typeface="Poppins"/>
                <a:sym typeface="Poppins"/>
              </a:rPr>
              <a:t>  </a:t>
            </a:r>
          </a:p>
          <a:p>
            <a:endParaRPr lang="fr-FR" sz="2800" b="1" dirty="0">
              <a:solidFill>
                <a:srgbClr val="1F3864"/>
              </a:solidFill>
              <a:latin typeface="Poppins"/>
              <a:cs typeface="Poppins"/>
              <a:sym typeface="Poppins"/>
            </a:endParaRPr>
          </a:p>
          <a:p>
            <a:endParaRPr lang="fr-FR" sz="2800" b="1" dirty="0">
              <a:solidFill>
                <a:srgbClr val="1F3864"/>
              </a:solidFill>
              <a:latin typeface="Poppins"/>
              <a:cs typeface="Poppins"/>
              <a:sym typeface="Poppins"/>
            </a:endParaRPr>
          </a:p>
          <a:p>
            <a:endParaRPr lang="es-419" sz="2800" dirty="0"/>
          </a:p>
        </p:txBody>
      </p:sp>
      <p:cxnSp>
        <p:nvCxnSpPr>
          <p:cNvPr id="3" name="Conector recto 2">
            <a:extLst>
              <a:ext uri="{FF2B5EF4-FFF2-40B4-BE49-F238E27FC236}">
                <a16:creationId xmlns:a16="http://schemas.microsoft.com/office/drawing/2014/main" id="{35068AEA-E0A6-29D9-639E-44D03517A126}"/>
              </a:ext>
            </a:extLst>
          </p:cNvPr>
          <p:cNvCxnSpPr/>
          <p:nvPr/>
        </p:nvCxnSpPr>
        <p:spPr>
          <a:xfrm>
            <a:off x="2192785" y="1198485"/>
            <a:ext cx="0" cy="4962618"/>
          </a:xfrm>
          <a:prstGeom prst="line">
            <a:avLst/>
          </a:prstGeom>
        </p:spPr>
        <p:style>
          <a:lnRef idx="1">
            <a:schemeClr val="dk1"/>
          </a:lnRef>
          <a:fillRef idx="0">
            <a:schemeClr val="dk1"/>
          </a:fillRef>
          <a:effectRef idx="0">
            <a:schemeClr val="dk1"/>
          </a:effectRef>
          <a:fontRef idx="minor">
            <a:schemeClr val="tx1"/>
          </a:fontRef>
        </p:style>
      </p:cxnSp>
      <p:sp>
        <p:nvSpPr>
          <p:cNvPr id="2" name="CuadroTexto 1">
            <a:extLst>
              <a:ext uri="{FF2B5EF4-FFF2-40B4-BE49-F238E27FC236}">
                <a16:creationId xmlns:a16="http://schemas.microsoft.com/office/drawing/2014/main" id="{03151C26-D8E9-B56D-2C19-154915ADE0D7}"/>
              </a:ext>
            </a:extLst>
          </p:cNvPr>
          <p:cNvSpPr txBox="1"/>
          <p:nvPr/>
        </p:nvSpPr>
        <p:spPr>
          <a:xfrm>
            <a:off x="811521" y="5499999"/>
            <a:ext cx="878890" cy="523220"/>
          </a:xfrm>
          <a:prstGeom prst="rect">
            <a:avLst/>
          </a:prstGeom>
          <a:noFill/>
        </p:spPr>
        <p:txBody>
          <a:bodyPr wrap="square" rtlCol="0">
            <a:spAutoFit/>
          </a:bodyPr>
          <a:lstStyle/>
          <a:p>
            <a:pPr algn="ctr"/>
            <a:r>
              <a:rPr lang="es-ES" b="1" dirty="0">
                <a:latin typeface="Futura Medium"/>
              </a:rPr>
              <a:t>3:30</a:t>
            </a:r>
          </a:p>
          <a:p>
            <a:pPr algn="ctr"/>
            <a:r>
              <a:rPr lang="es-ES" sz="1000" dirty="0">
                <a:latin typeface="Futura Medium"/>
              </a:rPr>
              <a:t>minutes</a:t>
            </a:r>
          </a:p>
        </p:txBody>
      </p:sp>
      <p:sp>
        <p:nvSpPr>
          <p:cNvPr id="7" name="TextBox 6">
            <a:extLst>
              <a:ext uri="{FF2B5EF4-FFF2-40B4-BE49-F238E27FC236}">
                <a16:creationId xmlns:a16="http://schemas.microsoft.com/office/drawing/2014/main" id="{E474EA39-4B4B-D80A-C866-7BF5C810F32D}"/>
              </a:ext>
            </a:extLst>
          </p:cNvPr>
          <p:cNvSpPr txBox="1"/>
          <p:nvPr/>
        </p:nvSpPr>
        <p:spPr>
          <a:xfrm>
            <a:off x="2589243" y="1167121"/>
            <a:ext cx="8312723" cy="4983608"/>
          </a:xfrm>
          <a:prstGeom prst="rect">
            <a:avLst/>
          </a:prstGeom>
          <a:noFill/>
        </p:spPr>
        <p:txBody>
          <a:bodyPr wrap="square">
            <a:spAutoFit/>
          </a:bodyPr>
          <a:lstStyle/>
          <a:p>
            <a:pPr marL="0" marR="0">
              <a:lnSpc>
                <a:spcPct val="115000"/>
              </a:lnSpc>
              <a:spcBef>
                <a:spcPts val="0"/>
              </a:spcBef>
              <a:spcAft>
                <a:spcPts val="0"/>
              </a:spcAft>
            </a:pPr>
            <a:r>
              <a:rPr lang="fr-FR" sz="1800" b="1" dirty="0">
                <a:effectLst/>
                <a:latin typeface="Calibri" panose="020F0502020204030204" pitchFamily="34" charset="0"/>
                <a:ea typeface="Calibri" panose="020F0502020204030204" pitchFamily="34" charset="0"/>
                <a:cs typeface="Calibri" panose="020F0502020204030204" pitchFamily="34" charset="0"/>
              </a:rPr>
              <a:t>Mise en place des mécanismes de protection communautaire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1000"/>
              </a:spcAft>
              <a:buFont typeface="Calibri" panose="020F0502020204030204" pitchFamily="34" charset="0"/>
              <a:buChar char="-"/>
            </a:pPr>
            <a:r>
              <a:rPr lang="fr-CH" sz="1800" dirty="0">
                <a:effectLst/>
                <a:latin typeface="Calibri" panose="020F0502020204030204" pitchFamily="34" charset="0"/>
                <a:ea typeface="Calibri" panose="020F0502020204030204" pitchFamily="34" charset="0"/>
                <a:cs typeface="Calibri" panose="020F0502020204030204" pitchFamily="34" charset="0"/>
              </a:rPr>
              <a:t>01 Comité d’orientation et de suivi des activités du projet, composé de 18 membres, a été mise en place ;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6000"/>
              </a:lnSpc>
              <a:spcBef>
                <a:spcPts val="0"/>
              </a:spcBef>
              <a:spcAft>
                <a:spcPts val="0"/>
              </a:spcAft>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Calibri" panose="020F0502020204030204" pitchFamily="34" charset="0"/>
              </a:rPr>
              <a:t>Une convention informelle entre les communautés vivant dans les sites d’orpaillage dans le but de réduire la présence des enfants dans les sites ;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6000"/>
              </a:lnSpc>
              <a:spcBef>
                <a:spcPts val="0"/>
              </a:spcBef>
              <a:spcAft>
                <a:spcPts val="0"/>
              </a:spcAft>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Calibri" panose="020F0502020204030204" pitchFamily="34" charset="0"/>
              </a:rPr>
              <a:t>Les sanctions communautaires/ informelles contre les auteurs ou les parents responsables des cas de PFTE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6000"/>
              </a:lnSpc>
              <a:spcBef>
                <a:spcPts val="0"/>
              </a:spcBef>
              <a:spcAft>
                <a:spcPts val="0"/>
              </a:spcAft>
              <a:buFont typeface="Calibri" panose="020F0502020204030204" pitchFamily="34" charset="0"/>
              <a:buChar char="-"/>
            </a:pPr>
            <a:r>
              <a:rPr lang="fr-FR" sz="1800" dirty="0">
                <a:solidFill>
                  <a:srgbClr val="4F81BD"/>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1000"/>
              </a:spcAft>
              <a:buFont typeface="Calibri" panose="020F0502020204030204" pitchFamily="34" charset="0"/>
              <a:buChar char="-"/>
            </a:pPr>
            <a:r>
              <a:rPr lang="fr-CH" sz="1800" dirty="0">
                <a:effectLst/>
                <a:latin typeface="Calibri" panose="020F0502020204030204" pitchFamily="34" charset="0"/>
                <a:ea typeface="Calibri" panose="020F0502020204030204" pitchFamily="34" charset="0"/>
                <a:cs typeface="Calibri" panose="020F0502020204030204" pitchFamily="34" charset="0"/>
              </a:rPr>
              <a:t>11 clubs d’enfants dont 09 au niveau scolaire, 01 au niveau communautaire et 01 au niveau medersa ont été mis en place sous la supervision des Centres d’Animation Pédagogique, des leaders communautaires, de la collectivité</a:t>
            </a:r>
            <a:r>
              <a:rPr lang="fr-FR" sz="1800" dirty="0">
                <a:effectLst/>
                <a:latin typeface="Calibri" panose="020F0502020204030204" pitchFamily="34" charset="0"/>
                <a:ea typeface="Calibri" panose="020F0502020204030204" pitchFamily="34" charset="0"/>
                <a:cs typeface="Calibri" panose="020F0502020204030204" pitchFamily="34" charset="0"/>
              </a:rPr>
              <a:t> et des </a:t>
            </a:r>
            <a:r>
              <a:rPr lang="fr-CH" sz="1800" dirty="0">
                <a:effectLst/>
                <a:latin typeface="Calibri" panose="020F0502020204030204" pitchFamily="34" charset="0"/>
                <a:ea typeface="Calibri" panose="020F0502020204030204" pitchFamily="34" charset="0"/>
                <a:cs typeface="Calibri" panose="020F0502020204030204" pitchFamily="34" charset="0"/>
              </a:rPr>
              <a:t>enfants eux-mêmes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1000"/>
              </a:spcAft>
              <a:buFont typeface="Calibri" panose="020F0502020204030204" pitchFamily="34" charset="0"/>
              <a:buChar char="-"/>
            </a:pPr>
            <a:r>
              <a:rPr lang="fr-CH" sz="1800" dirty="0">
                <a:effectLst/>
                <a:latin typeface="Calibri" panose="020F0502020204030204" pitchFamily="34" charset="0"/>
                <a:ea typeface="Calibri" panose="020F0502020204030204" pitchFamily="34" charset="0"/>
                <a:cs typeface="Calibri" panose="020F0502020204030204" pitchFamily="34" charset="0"/>
              </a:rPr>
              <a:t>15 Comités locaux de protection (CLP) et 03 Comité de gestion scolaires (CGS) (Loulouni, Misseni et Fourou) ont été soutenus à travers l’organisation de 12 Sessions de renforcement des capacités au profit de 156 personnes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90674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a:extLst>
            <a:ext uri="{FF2B5EF4-FFF2-40B4-BE49-F238E27FC236}">
              <a16:creationId xmlns:a16="http://schemas.microsoft.com/office/drawing/2014/main" id="{F14DAEF9-5395-CE2F-1809-CF199E27FA49}"/>
            </a:ext>
          </a:extLst>
        </p:cNvPr>
        <p:cNvGrpSpPr/>
        <p:nvPr/>
      </p:nvGrpSpPr>
      <p:grpSpPr>
        <a:xfrm>
          <a:off x="0" y="0"/>
          <a:ext cx="0" cy="0"/>
          <a:chOff x="0" y="0"/>
          <a:chExt cx="0" cy="0"/>
        </a:xfrm>
      </p:grpSpPr>
      <p:pic>
        <p:nvPicPr>
          <p:cNvPr id="5" name="Imagen 4" descr="Icono&#10;&#10;Descripción generada automáticamente">
            <a:extLst>
              <a:ext uri="{FF2B5EF4-FFF2-40B4-BE49-F238E27FC236}">
                <a16:creationId xmlns:a16="http://schemas.microsoft.com/office/drawing/2014/main" id="{2FF14722-0FFF-6335-772D-BAA09442BE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227" y="5108083"/>
            <a:ext cx="1118584" cy="1118584"/>
          </a:xfrm>
          <a:prstGeom prst="rect">
            <a:avLst/>
          </a:prstGeom>
        </p:spPr>
      </p:pic>
      <p:sp>
        <p:nvSpPr>
          <p:cNvPr id="101" name="Google Shape;101;p1">
            <a:extLst>
              <a:ext uri="{FF2B5EF4-FFF2-40B4-BE49-F238E27FC236}">
                <a16:creationId xmlns:a16="http://schemas.microsoft.com/office/drawing/2014/main" id="{C9E04C5A-8653-018D-3D37-A243B2F8865C}"/>
              </a:ext>
            </a:extLst>
          </p:cNvPr>
          <p:cNvSpPr txBox="1"/>
          <p:nvPr/>
        </p:nvSpPr>
        <p:spPr>
          <a:xfrm>
            <a:off x="2438400" y="2733675"/>
            <a:ext cx="8614410" cy="630902"/>
          </a:xfrm>
          <a:prstGeom prst="rect">
            <a:avLst/>
          </a:prstGeom>
          <a:noFill/>
          <a:ln>
            <a:noFill/>
          </a:ln>
        </p:spPr>
        <p:txBody>
          <a:bodyPr spcFirstLastPara="1" wrap="square" lIns="91425" tIns="45700" rIns="91425" bIns="45700" anchor="t" anchorCtr="0">
            <a:spAutoFit/>
          </a:bodyPr>
          <a:lstStyle/>
          <a:p>
            <a:pPr marL="171450" lvl="0" indent="-171450">
              <a:buFont typeface="Arial" panose="020B0604020202020204" pitchFamily="34" charset="0"/>
              <a:buChar char="•"/>
            </a:pPr>
            <a:r>
              <a:rPr lang="fr-FR" sz="700" b="1" dirty="0">
                <a:solidFill>
                  <a:schemeClr val="bg1"/>
                </a:solidFill>
                <a:latin typeface="Poppins"/>
                <a:ea typeface="Poppins"/>
                <a:cs typeface="Poppins"/>
                <a:sym typeface="Poppins"/>
              </a:rPr>
              <a:t>d</a:t>
            </a:r>
            <a:br>
              <a:rPr lang="fr-FR" sz="2800" b="1" dirty="0">
                <a:solidFill>
                  <a:srgbClr val="0070C0"/>
                </a:solidFill>
                <a:latin typeface="Poppins"/>
                <a:ea typeface="Poppins"/>
                <a:cs typeface="Poppins"/>
                <a:sym typeface="Poppins"/>
              </a:rPr>
            </a:br>
            <a:r>
              <a:rPr lang="fr-FR" sz="1000" b="1" dirty="0">
                <a:solidFill>
                  <a:schemeClr val="bg1"/>
                </a:solidFill>
                <a:latin typeface="Poppins"/>
                <a:ea typeface="Poppins"/>
                <a:cs typeface="Poppins"/>
                <a:sym typeface="Poppins"/>
              </a:rPr>
              <a:t>s</a:t>
            </a:r>
            <a:endParaRPr lang="fr-FR" sz="2400" b="1" dirty="0">
              <a:solidFill>
                <a:schemeClr val="accent4">
                  <a:lumMod val="60000"/>
                  <a:lumOff val="40000"/>
                </a:schemeClr>
              </a:solidFill>
              <a:latin typeface="Poppins"/>
              <a:ea typeface="Poppins"/>
              <a:cs typeface="Poppins"/>
              <a:sym typeface="Poppins"/>
            </a:endParaRPr>
          </a:p>
          <a:p>
            <a:endParaRPr lang="fr-FR" dirty="0">
              <a:solidFill>
                <a:schemeClr val="accent3">
                  <a:lumMod val="75000"/>
                </a:schemeClr>
              </a:solidFill>
              <a:latin typeface="Poppins"/>
              <a:ea typeface="Poppins"/>
              <a:cs typeface="Poppins"/>
              <a:sym typeface="Poppins"/>
            </a:endParaRPr>
          </a:p>
        </p:txBody>
      </p:sp>
      <p:sp>
        <p:nvSpPr>
          <p:cNvPr id="14" name="Textfeld 13">
            <a:extLst>
              <a:ext uri="{FF2B5EF4-FFF2-40B4-BE49-F238E27FC236}">
                <a16:creationId xmlns:a16="http://schemas.microsoft.com/office/drawing/2014/main" id="{90F7F672-6A62-21B7-36CC-B322D4916137}"/>
              </a:ext>
            </a:extLst>
          </p:cNvPr>
          <p:cNvSpPr txBox="1"/>
          <p:nvPr/>
        </p:nvSpPr>
        <p:spPr>
          <a:xfrm>
            <a:off x="371476" y="1190625"/>
            <a:ext cx="1695450" cy="4031873"/>
          </a:xfrm>
          <a:prstGeom prst="rect">
            <a:avLst/>
          </a:prstGeom>
          <a:noFill/>
        </p:spPr>
        <p:txBody>
          <a:bodyPr wrap="square">
            <a:spAutoFit/>
          </a:bodyPr>
          <a:lstStyle/>
          <a:p>
            <a:pPr algn="r"/>
            <a:r>
              <a:rPr lang="fr-FR" sz="1200" b="1" dirty="0">
                <a:latin typeface="Futura Medium"/>
                <a:ea typeface="Poppins"/>
                <a:cs typeface="Poppins"/>
                <a:sym typeface="Poppins"/>
              </a:rPr>
              <a:t>Qu'est-ce qui a fonctionné dans votre contexte pour lutter contre le travail des enfants </a:t>
            </a:r>
            <a:r>
              <a:rPr lang="fr-FR" sz="1200" b="1" dirty="0">
                <a:effectLst/>
                <a:latin typeface="Futura Medium"/>
                <a:ea typeface="Aptos" panose="020B0004020202020204" pitchFamily="34" charset="0"/>
              </a:rPr>
              <a:t>à </a:t>
            </a:r>
            <a:r>
              <a:rPr lang="fr-FR" sz="1200" b="1" dirty="0">
                <a:latin typeface="Futura Medium"/>
                <a:ea typeface="Poppins"/>
                <a:cs typeface="Poppins"/>
                <a:sym typeface="Poppins"/>
              </a:rPr>
              <a:t>travers de mécanismes de protection sociale /</a:t>
            </a:r>
          </a:p>
          <a:p>
            <a:pPr algn="r"/>
            <a:r>
              <a:rPr lang="fr-FR" sz="1200" b="1" dirty="0">
                <a:latin typeface="Futura Medium"/>
                <a:ea typeface="Poppins"/>
                <a:cs typeface="Poppins"/>
                <a:sym typeface="Poppins"/>
              </a:rPr>
              <a:t>la gestion des dossiers ?</a:t>
            </a:r>
          </a:p>
          <a:p>
            <a:pPr algn="r"/>
            <a:endParaRPr lang="fr-FR" sz="1200" b="1" dirty="0">
              <a:latin typeface="Futura Medium"/>
              <a:ea typeface="Poppins"/>
              <a:cs typeface="Poppins"/>
              <a:sym typeface="Poppins"/>
            </a:endParaRPr>
          </a:p>
          <a:p>
            <a:r>
              <a:rPr lang="fr-FR" sz="1200" i="1" dirty="0" err="1">
                <a:latin typeface="Futura Medium"/>
                <a:ea typeface="Poppins"/>
                <a:cs typeface="Poppins"/>
                <a:sym typeface="Poppins"/>
              </a:rPr>
              <a:t>Veuillez dresser la liste de vos </a:t>
            </a:r>
            <a:r>
              <a:rPr lang="fr-FR" sz="1200" i="1" dirty="0">
                <a:latin typeface="Futura Medium"/>
                <a:ea typeface="Poppins"/>
                <a:cs typeface="Poppins"/>
                <a:sym typeface="Poppins"/>
              </a:rPr>
              <a:t>idées </a:t>
            </a:r>
            <a:r>
              <a:rPr lang="fr-FR" sz="1200" i="1" dirty="0" err="1">
                <a:latin typeface="Futura Medium"/>
                <a:ea typeface="Poppins"/>
                <a:cs typeface="Poppins"/>
                <a:sym typeface="Poppins"/>
              </a:rPr>
              <a:t>en utilisant des </a:t>
            </a:r>
            <a:r>
              <a:rPr lang="fr-FR" sz="1200" i="1" dirty="0">
                <a:latin typeface="Futura Medium"/>
                <a:ea typeface="Poppins"/>
                <a:cs typeface="Poppins"/>
                <a:sym typeface="Poppins"/>
              </a:rPr>
              <a:t>puces.</a:t>
            </a:r>
            <a:r>
              <a:rPr lang="fr-FR" sz="1600" i="1" dirty="0">
                <a:latin typeface="Poppins"/>
                <a:ea typeface="Poppins"/>
                <a:cs typeface="Poppins"/>
                <a:sym typeface="Poppins"/>
              </a:rPr>
              <a:t>  </a:t>
            </a:r>
          </a:p>
          <a:p>
            <a:endParaRPr lang="fr-FR" sz="2800" b="1" dirty="0">
              <a:solidFill>
                <a:srgbClr val="1F3864"/>
              </a:solidFill>
              <a:latin typeface="Poppins"/>
              <a:cs typeface="Poppins"/>
              <a:sym typeface="Poppins"/>
            </a:endParaRPr>
          </a:p>
          <a:p>
            <a:endParaRPr lang="fr-FR" sz="2800" b="1" dirty="0">
              <a:solidFill>
                <a:srgbClr val="1F3864"/>
              </a:solidFill>
              <a:latin typeface="Poppins"/>
              <a:cs typeface="Poppins"/>
              <a:sym typeface="Poppins"/>
            </a:endParaRPr>
          </a:p>
          <a:p>
            <a:endParaRPr lang="es-419" sz="2800" dirty="0"/>
          </a:p>
        </p:txBody>
      </p:sp>
      <p:cxnSp>
        <p:nvCxnSpPr>
          <p:cNvPr id="3" name="Conector recto 2">
            <a:extLst>
              <a:ext uri="{FF2B5EF4-FFF2-40B4-BE49-F238E27FC236}">
                <a16:creationId xmlns:a16="http://schemas.microsoft.com/office/drawing/2014/main" id="{35068AEA-E0A6-29D9-639E-44D03517A126}"/>
              </a:ext>
            </a:extLst>
          </p:cNvPr>
          <p:cNvCxnSpPr/>
          <p:nvPr/>
        </p:nvCxnSpPr>
        <p:spPr>
          <a:xfrm>
            <a:off x="2192785" y="1198485"/>
            <a:ext cx="0" cy="4962618"/>
          </a:xfrm>
          <a:prstGeom prst="line">
            <a:avLst/>
          </a:prstGeom>
        </p:spPr>
        <p:style>
          <a:lnRef idx="1">
            <a:schemeClr val="dk1"/>
          </a:lnRef>
          <a:fillRef idx="0">
            <a:schemeClr val="dk1"/>
          </a:fillRef>
          <a:effectRef idx="0">
            <a:schemeClr val="dk1"/>
          </a:effectRef>
          <a:fontRef idx="minor">
            <a:schemeClr val="tx1"/>
          </a:fontRef>
        </p:style>
      </p:cxnSp>
      <p:sp>
        <p:nvSpPr>
          <p:cNvPr id="2" name="CuadroTexto 1">
            <a:extLst>
              <a:ext uri="{FF2B5EF4-FFF2-40B4-BE49-F238E27FC236}">
                <a16:creationId xmlns:a16="http://schemas.microsoft.com/office/drawing/2014/main" id="{03151C26-D8E9-B56D-2C19-154915ADE0D7}"/>
              </a:ext>
            </a:extLst>
          </p:cNvPr>
          <p:cNvSpPr txBox="1"/>
          <p:nvPr/>
        </p:nvSpPr>
        <p:spPr>
          <a:xfrm>
            <a:off x="811521" y="5499999"/>
            <a:ext cx="878890" cy="523220"/>
          </a:xfrm>
          <a:prstGeom prst="rect">
            <a:avLst/>
          </a:prstGeom>
          <a:noFill/>
        </p:spPr>
        <p:txBody>
          <a:bodyPr wrap="square" rtlCol="0">
            <a:spAutoFit/>
          </a:bodyPr>
          <a:lstStyle/>
          <a:p>
            <a:pPr algn="ctr"/>
            <a:r>
              <a:rPr lang="es-ES" b="1" dirty="0">
                <a:latin typeface="Futura Medium"/>
              </a:rPr>
              <a:t>3:30</a:t>
            </a:r>
          </a:p>
          <a:p>
            <a:pPr algn="ctr"/>
            <a:r>
              <a:rPr lang="es-ES" sz="1000" dirty="0">
                <a:latin typeface="Futura Medium"/>
              </a:rPr>
              <a:t>minutes</a:t>
            </a:r>
          </a:p>
        </p:txBody>
      </p:sp>
      <p:sp>
        <p:nvSpPr>
          <p:cNvPr id="7" name="TextBox 6">
            <a:extLst>
              <a:ext uri="{FF2B5EF4-FFF2-40B4-BE49-F238E27FC236}">
                <a16:creationId xmlns:a16="http://schemas.microsoft.com/office/drawing/2014/main" id="{C595C5AB-D607-4B36-8187-50B202EFFB25}"/>
              </a:ext>
            </a:extLst>
          </p:cNvPr>
          <p:cNvSpPr txBox="1"/>
          <p:nvPr/>
        </p:nvSpPr>
        <p:spPr>
          <a:xfrm>
            <a:off x="2438401" y="1547891"/>
            <a:ext cx="8614409" cy="4475328"/>
          </a:xfrm>
          <a:prstGeom prst="rect">
            <a:avLst/>
          </a:prstGeom>
          <a:noFill/>
        </p:spPr>
        <p:txBody>
          <a:bodyPr wrap="square">
            <a:spAutoFit/>
          </a:bodyPr>
          <a:lstStyle/>
          <a:p>
            <a:pPr algn="just">
              <a:lnSpc>
                <a:spcPct val="115000"/>
              </a:lnSpc>
              <a:spcAft>
                <a:spcPts val="1000"/>
              </a:spcAft>
            </a:pPr>
            <a:r>
              <a:rPr lang="fr-FR" sz="1800" b="1" dirty="0">
                <a:effectLst/>
                <a:latin typeface="Calibri" panose="020F0502020204030204" pitchFamily="34" charset="0"/>
                <a:ea typeface="Calibri" panose="020F0502020204030204" pitchFamily="34" charset="0"/>
                <a:cs typeface="Calibri" panose="020F0502020204030204" pitchFamily="34" charset="0"/>
              </a:rPr>
              <a:t>Mise en place des mécanismes de protection Communautaire</a:t>
            </a:r>
            <a:r>
              <a:rPr lang="en-US" b="1" dirty="0">
                <a:latin typeface="Calibri" panose="020F0502020204030204" pitchFamily="34" charset="0"/>
                <a:ea typeface="Calibri" panose="020F0502020204030204" pitchFamily="34" charset="0"/>
                <a:cs typeface="Arial" panose="020B0604020202020204" pitchFamily="34" charset="0"/>
              </a:rPr>
              <a:t> (suite et fin)</a:t>
            </a:r>
            <a:endParaRPr lang="fr-CH" sz="18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lnSpc>
                <a:spcPct val="115000"/>
              </a:lnSpc>
              <a:spcBef>
                <a:spcPts val="0"/>
              </a:spcBef>
              <a:spcAft>
                <a:spcPts val="1000"/>
              </a:spcAft>
              <a:buFont typeface="Calibri" panose="020F0502020204030204" pitchFamily="34" charset="0"/>
              <a:buChar char="-"/>
            </a:pPr>
            <a:r>
              <a:rPr lang="fr-CH" sz="1800" dirty="0">
                <a:effectLst/>
                <a:latin typeface="Calibri" panose="020F0502020204030204" pitchFamily="34" charset="0"/>
                <a:ea typeface="Calibri" panose="020F0502020204030204" pitchFamily="34" charset="0"/>
                <a:cs typeface="Calibri" panose="020F0502020204030204" pitchFamily="34" charset="0"/>
              </a:rPr>
              <a:t>Implication et participation des coopératives d’orpailleurs aux activités du projet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1000"/>
              </a:spcAft>
              <a:buFont typeface="Calibri" panose="020F0502020204030204" pitchFamily="34" charset="0"/>
              <a:buChar char="-"/>
            </a:pPr>
            <a:r>
              <a:rPr lang="fr-CH" sz="1800" dirty="0">
                <a:effectLst/>
                <a:latin typeface="Calibri" panose="020F0502020204030204" pitchFamily="34" charset="0"/>
                <a:ea typeface="Calibri" panose="020F0502020204030204" pitchFamily="34" charset="0"/>
                <a:cs typeface="Calibri" panose="020F0502020204030204" pitchFamily="34" charset="0"/>
              </a:rPr>
              <a:t>L’octroi des primes d’encouragement aux encadreurs des clubs d’enfants par le projet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1000"/>
              </a:spcAft>
              <a:buFont typeface="Calibri" panose="020F0502020204030204" pitchFamily="34" charset="0"/>
              <a:buChar char="-"/>
            </a:pPr>
            <a:r>
              <a:rPr lang="fr-CH" sz="1800" dirty="0">
                <a:effectLst/>
                <a:latin typeface="Calibri" panose="020F0502020204030204" pitchFamily="34" charset="0"/>
                <a:ea typeface="Calibri" panose="020F0502020204030204" pitchFamily="34" charset="0"/>
                <a:cs typeface="Calibri" panose="020F0502020204030204" pitchFamily="34" charset="0"/>
              </a:rPr>
              <a:t>La dotation en gilets et casquettes du projet JOFA ACTE pour les membres des Comités Locaux de Protection CLP pour faciliter le travail d’identification, sensibilisation, information, plaidoyer et retrait des enfants victimes/survivants ou à risque de PFTE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1000"/>
              </a:spcAft>
              <a:buFont typeface="Calibri" panose="020F0502020204030204" pitchFamily="34" charset="0"/>
              <a:buChar char="-"/>
            </a:pPr>
            <a:r>
              <a:rPr lang="fr-CH" sz="1800" dirty="0">
                <a:effectLst/>
                <a:latin typeface="Calibri" panose="020F0502020204030204" pitchFamily="34" charset="0"/>
                <a:ea typeface="Calibri" panose="020F0502020204030204" pitchFamily="34" charset="0"/>
                <a:cs typeface="Calibri" panose="020F0502020204030204" pitchFamily="34" charset="0"/>
              </a:rPr>
              <a:t>L’identification des Maitres artisans dans les corps de métiers porteurs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1000"/>
              </a:spcAft>
              <a:buFont typeface="Calibri" panose="020F0502020204030204" pitchFamily="34" charset="0"/>
              <a:buChar char="-"/>
            </a:pPr>
            <a:r>
              <a:rPr lang="fr-CH" sz="1800" dirty="0">
                <a:effectLst/>
                <a:latin typeface="Calibri" panose="020F0502020204030204" pitchFamily="34" charset="0"/>
                <a:ea typeface="Calibri" panose="020F0502020204030204" pitchFamily="34" charset="0"/>
                <a:cs typeface="Calibri" panose="020F0502020204030204" pitchFamily="34" charset="0"/>
              </a:rPr>
              <a:t>L’existence de cadre de concertation entre les acteurs formels et non formels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1000"/>
              </a:spcAft>
              <a:buFont typeface="Calibri" panose="020F0502020204030204" pitchFamily="34" charset="0"/>
              <a:buChar char="-"/>
            </a:pPr>
            <a:r>
              <a:rPr lang="fr-CH" sz="1800" dirty="0">
                <a:effectLst/>
                <a:latin typeface="Calibri" panose="020F0502020204030204" pitchFamily="34" charset="0"/>
                <a:ea typeface="Calibri" panose="020F0502020204030204" pitchFamily="34" charset="0"/>
                <a:cs typeface="Calibri" panose="020F0502020204030204" pitchFamily="34" charset="0"/>
              </a:rPr>
              <a:t>Existence de plans d’action des Comités de Gestion Scolaire (CGS), des Comités Locaux de protection(CLP) et le</a:t>
            </a:r>
            <a:r>
              <a:rPr lang="fr-CH" dirty="0">
                <a:latin typeface="Calibri" panose="020F0502020204030204" pitchFamily="34" charset="0"/>
                <a:ea typeface="Calibri" panose="020F0502020204030204" pitchFamily="34" charset="0"/>
                <a:cs typeface="Calibri" panose="020F0502020204030204" pitchFamily="34" charset="0"/>
              </a:rPr>
              <a:t>s </a:t>
            </a:r>
            <a:r>
              <a:rPr lang="fr-CH" sz="1800" dirty="0">
                <a:effectLst/>
                <a:latin typeface="Calibri" panose="020F0502020204030204" pitchFamily="34" charset="0"/>
                <a:ea typeface="Calibri" panose="020F0502020204030204" pitchFamily="34" charset="0"/>
                <a:cs typeface="Calibri" panose="020F0502020204030204" pitchFamily="34" charset="0"/>
              </a:rPr>
              <a:t> Clubs d’enfants pour la lutte contre les PFTE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1000"/>
              </a:spcAft>
              <a:buFont typeface="Calibri" panose="020F0502020204030204" pitchFamily="34" charset="0"/>
              <a:buChar char="-"/>
            </a:pPr>
            <a:r>
              <a:rPr lang="fr-CH" sz="1800" dirty="0">
                <a:effectLst/>
                <a:latin typeface="Calibri" panose="020F0502020204030204" pitchFamily="34" charset="0"/>
                <a:ea typeface="Calibri" panose="020F0502020204030204" pitchFamily="34" charset="0"/>
                <a:cs typeface="Calibri" panose="020F0502020204030204" pitchFamily="34" charset="0"/>
              </a:rPr>
              <a:t>Le respect des critères d’inclusion.</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94576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a:extLst>
            <a:ext uri="{FF2B5EF4-FFF2-40B4-BE49-F238E27FC236}">
              <a16:creationId xmlns:a16="http://schemas.microsoft.com/office/drawing/2014/main" id="{F14DAEF9-5395-CE2F-1809-CF199E27FA49}"/>
            </a:ext>
          </a:extLst>
        </p:cNvPr>
        <p:cNvGrpSpPr/>
        <p:nvPr/>
      </p:nvGrpSpPr>
      <p:grpSpPr>
        <a:xfrm>
          <a:off x="0" y="0"/>
          <a:ext cx="0" cy="0"/>
          <a:chOff x="0" y="0"/>
          <a:chExt cx="0" cy="0"/>
        </a:xfrm>
      </p:grpSpPr>
      <p:pic>
        <p:nvPicPr>
          <p:cNvPr id="5" name="Imagen 4" descr="Icono&#10;&#10;Descripción generada automáticamente">
            <a:extLst>
              <a:ext uri="{FF2B5EF4-FFF2-40B4-BE49-F238E27FC236}">
                <a16:creationId xmlns:a16="http://schemas.microsoft.com/office/drawing/2014/main" id="{2FF14722-0FFF-6335-772D-BAA09442BE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227" y="5108083"/>
            <a:ext cx="1118584" cy="1118584"/>
          </a:xfrm>
          <a:prstGeom prst="rect">
            <a:avLst/>
          </a:prstGeom>
        </p:spPr>
      </p:pic>
      <p:sp>
        <p:nvSpPr>
          <p:cNvPr id="101" name="Google Shape;101;p1">
            <a:extLst>
              <a:ext uri="{FF2B5EF4-FFF2-40B4-BE49-F238E27FC236}">
                <a16:creationId xmlns:a16="http://schemas.microsoft.com/office/drawing/2014/main" id="{C9E04C5A-8653-018D-3D37-A243B2F8865C}"/>
              </a:ext>
            </a:extLst>
          </p:cNvPr>
          <p:cNvSpPr txBox="1"/>
          <p:nvPr/>
        </p:nvSpPr>
        <p:spPr>
          <a:xfrm>
            <a:off x="2438400" y="2733675"/>
            <a:ext cx="8614410" cy="630902"/>
          </a:xfrm>
          <a:prstGeom prst="rect">
            <a:avLst/>
          </a:prstGeom>
          <a:noFill/>
          <a:ln>
            <a:noFill/>
          </a:ln>
        </p:spPr>
        <p:txBody>
          <a:bodyPr spcFirstLastPara="1" wrap="square" lIns="91425" tIns="45700" rIns="91425" bIns="45700" anchor="t" anchorCtr="0">
            <a:spAutoFit/>
          </a:bodyPr>
          <a:lstStyle/>
          <a:p>
            <a:pPr marL="171450" lvl="0" indent="-171450">
              <a:buFont typeface="Arial" panose="020B0604020202020204" pitchFamily="34" charset="0"/>
              <a:buChar char="•"/>
            </a:pPr>
            <a:r>
              <a:rPr lang="fr-FR" sz="700" b="1" dirty="0">
                <a:solidFill>
                  <a:schemeClr val="bg1"/>
                </a:solidFill>
                <a:latin typeface="Poppins"/>
                <a:ea typeface="Poppins"/>
                <a:cs typeface="Poppins"/>
                <a:sym typeface="Poppins"/>
              </a:rPr>
              <a:t>d</a:t>
            </a:r>
            <a:br>
              <a:rPr lang="fr-FR" sz="2800" b="1" dirty="0">
                <a:solidFill>
                  <a:srgbClr val="0070C0"/>
                </a:solidFill>
                <a:latin typeface="Poppins"/>
                <a:ea typeface="Poppins"/>
                <a:cs typeface="Poppins"/>
                <a:sym typeface="Poppins"/>
              </a:rPr>
            </a:br>
            <a:r>
              <a:rPr lang="fr-FR" sz="1000" b="1" dirty="0">
                <a:solidFill>
                  <a:schemeClr val="bg1"/>
                </a:solidFill>
                <a:latin typeface="Poppins"/>
                <a:ea typeface="Poppins"/>
                <a:cs typeface="Poppins"/>
                <a:sym typeface="Poppins"/>
              </a:rPr>
              <a:t>s</a:t>
            </a:r>
            <a:endParaRPr lang="fr-FR" sz="2400" b="1" dirty="0">
              <a:solidFill>
                <a:schemeClr val="accent4">
                  <a:lumMod val="60000"/>
                  <a:lumOff val="40000"/>
                </a:schemeClr>
              </a:solidFill>
              <a:latin typeface="Poppins"/>
              <a:ea typeface="Poppins"/>
              <a:cs typeface="Poppins"/>
              <a:sym typeface="Poppins"/>
            </a:endParaRPr>
          </a:p>
          <a:p>
            <a:endParaRPr lang="fr-FR" dirty="0">
              <a:solidFill>
                <a:schemeClr val="accent3">
                  <a:lumMod val="75000"/>
                </a:schemeClr>
              </a:solidFill>
              <a:latin typeface="Poppins"/>
              <a:ea typeface="Poppins"/>
              <a:cs typeface="Poppins"/>
              <a:sym typeface="Poppins"/>
            </a:endParaRPr>
          </a:p>
        </p:txBody>
      </p:sp>
      <p:sp>
        <p:nvSpPr>
          <p:cNvPr id="14" name="Textfeld 13">
            <a:extLst>
              <a:ext uri="{FF2B5EF4-FFF2-40B4-BE49-F238E27FC236}">
                <a16:creationId xmlns:a16="http://schemas.microsoft.com/office/drawing/2014/main" id="{90F7F672-6A62-21B7-36CC-B322D4916137}"/>
              </a:ext>
            </a:extLst>
          </p:cNvPr>
          <p:cNvSpPr txBox="1"/>
          <p:nvPr/>
        </p:nvSpPr>
        <p:spPr>
          <a:xfrm>
            <a:off x="371476" y="1190625"/>
            <a:ext cx="1695450" cy="4031873"/>
          </a:xfrm>
          <a:prstGeom prst="rect">
            <a:avLst/>
          </a:prstGeom>
          <a:noFill/>
        </p:spPr>
        <p:txBody>
          <a:bodyPr wrap="square">
            <a:spAutoFit/>
          </a:bodyPr>
          <a:lstStyle/>
          <a:p>
            <a:pPr algn="r"/>
            <a:r>
              <a:rPr lang="fr-FR" sz="1200" b="1" dirty="0">
                <a:latin typeface="Futura Medium"/>
                <a:ea typeface="Poppins"/>
                <a:cs typeface="Poppins"/>
                <a:sym typeface="Poppins"/>
              </a:rPr>
              <a:t>Qu'est-ce qui a fonctionné dans votre contexte pour lutter contre le travail des enfants </a:t>
            </a:r>
            <a:r>
              <a:rPr lang="fr-FR" sz="1200" b="1" dirty="0">
                <a:effectLst/>
                <a:latin typeface="Futura Medium"/>
                <a:ea typeface="Aptos" panose="020B0004020202020204" pitchFamily="34" charset="0"/>
              </a:rPr>
              <a:t>à </a:t>
            </a:r>
            <a:r>
              <a:rPr lang="fr-FR" sz="1200" b="1" dirty="0">
                <a:latin typeface="Futura Medium"/>
                <a:ea typeface="Poppins"/>
                <a:cs typeface="Poppins"/>
                <a:sym typeface="Poppins"/>
              </a:rPr>
              <a:t>travers de mécanismes de protection sociale /</a:t>
            </a:r>
          </a:p>
          <a:p>
            <a:pPr algn="r"/>
            <a:r>
              <a:rPr lang="fr-FR" sz="1200" b="1" dirty="0">
                <a:latin typeface="Futura Medium"/>
                <a:ea typeface="Poppins"/>
                <a:cs typeface="Poppins"/>
                <a:sym typeface="Poppins"/>
              </a:rPr>
              <a:t>la gestion des dossiers ?</a:t>
            </a:r>
          </a:p>
          <a:p>
            <a:pPr algn="r"/>
            <a:endParaRPr lang="fr-FR" sz="1200" b="1" dirty="0">
              <a:latin typeface="Futura Medium"/>
              <a:ea typeface="Poppins"/>
              <a:cs typeface="Poppins"/>
              <a:sym typeface="Poppins"/>
            </a:endParaRPr>
          </a:p>
          <a:p>
            <a:r>
              <a:rPr lang="fr-FR" sz="1200" i="1" dirty="0" err="1">
                <a:latin typeface="Futura Medium"/>
                <a:ea typeface="Poppins"/>
                <a:cs typeface="Poppins"/>
                <a:sym typeface="Poppins"/>
              </a:rPr>
              <a:t>Veuillez dresser la liste de vos </a:t>
            </a:r>
            <a:r>
              <a:rPr lang="fr-FR" sz="1200" i="1" dirty="0">
                <a:latin typeface="Futura Medium"/>
                <a:ea typeface="Poppins"/>
                <a:cs typeface="Poppins"/>
                <a:sym typeface="Poppins"/>
              </a:rPr>
              <a:t>idées </a:t>
            </a:r>
            <a:r>
              <a:rPr lang="fr-FR" sz="1200" i="1" dirty="0" err="1">
                <a:latin typeface="Futura Medium"/>
                <a:ea typeface="Poppins"/>
                <a:cs typeface="Poppins"/>
                <a:sym typeface="Poppins"/>
              </a:rPr>
              <a:t>en utilisant des </a:t>
            </a:r>
            <a:r>
              <a:rPr lang="fr-FR" sz="1200" i="1" dirty="0">
                <a:latin typeface="Futura Medium"/>
                <a:ea typeface="Poppins"/>
                <a:cs typeface="Poppins"/>
                <a:sym typeface="Poppins"/>
              </a:rPr>
              <a:t>puces.</a:t>
            </a:r>
            <a:r>
              <a:rPr lang="fr-FR" sz="1600" i="1" dirty="0">
                <a:latin typeface="Poppins"/>
                <a:ea typeface="Poppins"/>
                <a:cs typeface="Poppins"/>
                <a:sym typeface="Poppins"/>
              </a:rPr>
              <a:t>  </a:t>
            </a:r>
          </a:p>
          <a:p>
            <a:endParaRPr lang="fr-FR" sz="2800" b="1" dirty="0">
              <a:solidFill>
                <a:srgbClr val="1F3864"/>
              </a:solidFill>
              <a:latin typeface="Poppins"/>
              <a:cs typeface="Poppins"/>
              <a:sym typeface="Poppins"/>
            </a:endParaRPr>
          </a:p>
          <a:p>
            <a:endParaRPr lang="fr-FR" sz="2800" b="1" dirty="0">
              <a:solidFill>
                <a:srgbClr val="1F3864"/>
              </a:solidFill>
              <a:latin typeface="Poppins"/>
              <a:cs typeface="Poppins"/>
              <a:sym typeface="Poppins"/>
            </a:endParaRPr>
          </a:p>
          <a:p>
            <a:endParaRPr lang="es-419" sz="2800" dirty="0"/>
          </a:p>
        </p:txBody>
      </p:sp>
      <p:cxnSp>
        <p:nvCxnSpPr>
          <p:cNvPr id="3" name="Conector recto 2">
            <a:extLst>
              <a:ext uri="{FF2B5EF4-FFF2-40B4-BE49-F238E27FC236}">
                <a16:creationId xmlns:a16="http://schemas.microsoft.com/office/drawing/2014/main" id="{35068AEA-E0A6-29D9-639E-44D03517A126}"/>
              </a:ext>
            </a:extLst>
          </p:cNvPr>
          <p:cNvCxnSpPr/>
          <p:nvPr/>
        </p:nvCxnSpPr>
        <p:spPr>
          <a:xfrm>
            <a:off x="2192785" y="1198485"/>
            <a:ext cx="0" cy="4962618"/>
          </a:xfrm>
          <a:prstGeom prst="line">
            <a:avLst/>
          </a:prstGeom>
        </p:spPr>
        <p:style>
          <a:lnRef idx="1">
            <a:schemeClr val="dk1"/>
          </a:lnRef>
          <a:fillRef idx="0">
            <a:schemeClr val="dk1"/>
          </a:fillRef>
          <a:effectRef idx="0">
            <a:schemeClr val="dk1"/>
          </a:effectRef>
          <a:fontRef idx="minor">
            <a:schemeClr val="tx1"/>
          </a:fontRef>
        </p:style>
      </p:cxnSp>
      <p:sp>
        <p:nvSpPr>
          <p:cNvPr id="2" name="CuadroTexto 1">
            <a:extLst>
              <a:ext uri="{FF2B5EF4-FFF2-40B4-BE49-F238E27FC236}">
                <a16:creationId xmlns:a16="http://schemas.microsoft.com/office/drawing/2014/main" id="{03151C26-D8E9-B56D-2C19-154915ADE0D7}"/>
              </a:ext>
            </a:extLst>
          </p:cNvPr>
          <p:cNvSpPr txBox="1"/>
          <p:nvPr/>
        </p:nvSpPr>
        <p:spPr>
          <a:xfrm>
            <a:off x="811521" y="5499999"/>
            <a:ext cx="878890" cy="523220"/>
          </a:xfrm>
          <a:prstGeom prst="rect">
            <a:avLst/>
          </a:prstGeom>
          <a:noFill/>
        </p:spPr>
        <p:txBody>
          <a:bodyPr wrap="square" rtlCol="0">
            <a:spAutoFit/>
          </a:bodyPr>
          <a:lstStyle/>
          <a:p>
            <a:pPr algn="ctr"/>
            <a:r>
              <a:rPr lang="es-ES" b="1" dirty="0">
                <a:latin typeface="Futura Medium"/>
              </a:rPr>
              <a:t>3:30</a:t>
            </a:r>
          </a:p>
          <a:p>
            <a:pPr algn="ctr"/>
            <a:r>
              <a:rPr lang="es-ES" sz="1000" dirty="0">
                <a:latin typeface="Futura Medium"/>
              </a:rPr>
              <a:t>minutes</a:t>
            </a:r>
          </a:p>
        </p:txBody>
      </p:sp>
      <p:sp>
        <p:nvSpPr>
          <p:cNvPr id="9" name="TextBox 8">
            <a:extLst>
              <a:ext uri="{FF2B5EF4-FFF2-40B4-BE49-F238E27FC236}">
                <a16:creationId xmlns:a16="http://schemas.microsoft.com/office/drawing/2014/main" id="{BA48F1FA-5C27-F267-6299-74B0ED924F7F}"/>
              </a:ext>
            </a:extLst>
          </p:cNvPr>
          <p:cNvSpPr txBox="1"/>
          <p:nvPr/>
        </p:nvSpPr>
        <p:spPr>
          <a:xfrm>
            <a:off x="2338041" y="946958"/>
            <a:ext cx="8828115" cy="5292090"/>
          </a:xfrm>
          <a:prstGeom prst="rect">
            <a:avLst/>
          </a:prstGeom>
          <a:noFill/>
        </p:spPr>
        <p:txBody>
          <a:bodyPr wrap="square">
            <a:spAutoFit/>
          </a:bodyPr>
          <a:lstStyle/>
          <a:p>
            <a:pPr marL="0" marR="0" algn="just">
              <a:lnSpc>
                <a:spcPct val="115000"/>
              </a:lnSpc>
              <a:spcBef>
                <a:spcPts val="0"/>
              </a:spcBef>
              <a:spcAft>
                <a:spcPts val="0"/>
              </a:spcAft>
            </a:pPr>
            <a:r>
              <a:rPr lang="fr-FR" sz="1800" b="1" dirty="0">
                <a:effectLst/>
                <a:latin typeface="Calibri" panose="020F0502020204030204" pitchFamily="34" charset="0"/>
                <a:ea typeface="Calibri" panose="020F0502020204030204" pitchFamily="34" charset="0"/>
                <a:cs typeface="Calibri" panose="020F0502020204030204" pitchFamily="34" charset="0"/>
              </a:rPr>
              <a:t>Gestion de cas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06000"/>
              </a:lnSpc>
              <a:spcBef>
                <a:spcPts val="0"/>
              </a:spcBef>
              <a:spcAft>
                <a:spcPts val="0"/>
              </a:spcAft>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Calibri" panose="020F0502020204030204" pitchFamily="34" charset="0"/>
              </a:rPr>
              <a:t>L’orientation et le référencement des cas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06000"/>
              </a:lnSpc>
              <a:spcBef>
                <a:spcPts val="0"/>
              </a:spcBef>
              <a:spcAft>
                <a:spcPts val="800"/>
              </a:spcAft>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Calibri" panose="020F0502020204030204" pitchFamily="34" charset="0"/>
              </a:rPr>
              <a:t>Existence de la cartographie des acteurs intervenants dans le cadre de la protection de l’enfant,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1000"/>
              </a:spcAft>
              <a:buFont typeface="Calibri" panose="020F0502020204030204" pitchFamily="34" charset="0"/>
              <a:buChar char="-"/>
            </a:pPr>
            <a:r>
              <a:rPr lang="fr-CH" sz="1800" dirty="0">
                <a:effectLst/>
                <a:latin typeface="Calibri" panose="020F0502020204030204" pitchFamily="34" charset="0"/>
                <a:ea typeface="Calibri" panose="020F0502020204030204" pitchFamily="34" charset="0"/>
                <a:cs typeface="Calibri" panose="020F0502020204030204" pitchFamily="34" charset="0"/>
              </a:rPr>
              <a:t>71/450 cas d’enfants victimes des PFTE ont été identifiés et sont en cours de gestion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1000"/>
              </a:spcAft>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Calibri" panose="020F0502020204030204" pitchFamily="34" charset="0"/>
              </a:rPr>
              <a:t>48 enfants victimes de pires formes de travail des enfants (PFTE) ont bénéficié de la réinsertion scolaire ;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06000"/>
              </a:lnSpc>
              <a:spcBef>
                <a:spcPts val="0"/>
              </a:spcBef>
              <a:spcAft>
                <a:spcPts val="0"/>
              </a:spcAft>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Calibri" panose="020F0502020204030204" pitchFamily="34" charset="0"/>
              </a:rPr>
              <a:t>Recherche des parents ou des tuteurs à travers son ethnie dans les sites d’orpaillage pour préparer le retour de l’enfant en famille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06000"/>
              </a:lnSpc>
              <a:spcBef>
                <a:spcPts val="0"/>
              </a:spcBef>
              <a:spcAft>
                <a:spcPts val="800"/>
              </a:spcAft>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Calibri" panose="020F0502020204030204" pitchFamily="34" charset="0"/>
              </a:rPr>
              <a:t>La prise en charge des besoins des enfants identifiés sur les sites par la communauté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1000"/>
              </a:spcAft>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Calibri" panose="020F0502020204030204" pitchFamily="34" charset="0"/>
              </a:rPr>
              <a:t>Sur quatre (04) enfants identifiés, trois (03) garçons ont fait leur retour en famille et le processus est en cours pour une (01) fille;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1000"/>
              </a:spcAft>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Calibri" panose="020F0502020204030204" pitchFamily="34" charset="0"/>
              </a:rPr>
              <a:t>Une stratégie de récupération et de repêchage des enfants déscolarisés suite à leur départ dans les sites d’orpaillage traditionnels été mise en place durant l’année scolaire 2022-2023 au Centre d’Animation Pédagogique (CAP) de </a:t>
            </a:r>
            <a:r>
              <a:rPr lang="fr-FR" sz="1800" dirty="0" err="1">
                <a:effectLst/>
                <a:latin typeface="Calibri" panose="020F0502020204030204" pitchFamily="34" charset="0"/>
                <a:ea typeface="Calibri" panose="020F0502020204030204" pitchFamily="34" charset="0"/>
                <a:cs typeface="Calibri" panose="020F0502020204030204" pitchFamily="34" charset="0"/>
              </a:rPr>
              <a:t>Niena</a:t>
            </a:r>
            <a:r>
              <a:rPr lang="fr-FR"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04237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a:extLst>
            <a:ext uri="{FF2B5EF4-FFF2-40B4-BE49-F238E27FC236}">
              <a16:creationId xmlns:a16="http://schemas.microsoft.com/office/drawing/2014/main" id="{F14DAEF9-5395-CE2F-1809-CF199E27FA49}"/>
            </a:ext>
          </a:extLst>
        </p:cNvPr>
        <p:cNvGrpSpPr/>
        <p:nvPr/>
      </p:nvGrpSpPr>
      <p:grpSpPr>
        <a:xfrm>
          <a:off x="0" y="0"/>
          <a:ext cx="0" cy="0"/>
          <a:chOff x="0" y="0"/>
          <a:chExt cx="0" cy="0"/>
        </a:xfrm>
      </p:grpSpPr>
      <p:pic>
        <p:nvPicPr>
          <p:cNvPr id="5" name="Imagen 4" descr="Icono&#10;&#10;Descripción generada automáticamente">
            <a:extLst>
              <a:ext uri="{FF2B5EF4-FFF2-40B4-BE49-F238E27FC236}">
                <a16:creationId xmlns:a16="http://schemas.microsoft.com/office/drawing/2014/main" id="{2FF14722-0FFF-6335-772D-BAA09442BE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227" y="5108083"/>
            <a:ext cx="1118584" cy="1118584"/>
          </a:xfrm>
          <a:prstGeom prst="rect">
            <a:avLst/>
          </a:prstGeom>
        </p:spPr>
      </p:pic>
      <p:sp>
        <p:nvSpPr>
          <p:cNvPr id="101" name="Google Shape;101;p1">
            <a:extLst>
              <a:ext uri="{FF2B5EF4-FFF2-40B4-BE49-F238E27FC236}">
                <a16:creationId xmlns:a16="http://schemas.microsoft.com/office/drawing/2014/main" id="{C9E04C5A-8653-018D-3D37-A243B2F8865C}"/>
              </a:ext>
            </a:extLst>
          </p:cNvPr>
          <p:cNvSpPr txBox="1"/>
          <p:nvPr/>
        </p:nvSpPr>
        <p:spPr>
          <a:xfrm>
            <a:off x="2438400" y="2733675"/>
            <a:ext cx="8614410" cy="630902"/>
          </a:xfrm>
          <a:prstGeom prst="rect">
            <a:avLst/>
          </a:prstGeom>
          <a:noFill/>
          <a:ln>
            <a:noFill/>
          </a:ln>
        </p:spPr>
        <p:txBody>
          <a:bodyPr spcFirstLastPara="1" wrap="square" lIns="91425" tIns="45700" rIns="91425" bIns="45700" anchor="t" anchorCtr="0">
            <a:spAutoFit/>
          </a:bodyPr>
          <a:lstStyle/>
          <a:p>
            <a:pPr marL="171450" lvl="0" indent="-171450">
              <a:buFont typeface="Arial" panose="020B0604020202020204" pitchFamily="34" charset="0"/>
              <a:buChar char="•"/>
            </a:pPr>
            <a:r>
              <a:rPr lang="fr-FR" sz="700" b="1" dirty="0">
                <a:solidFill>
                  <a:schemeClr val="bg1"/>
                </a:solidFill>
                <a:latin typeface="Poppins"/>
                <a:ea typeface="Poppins"/>
                <a:cs typeface="Poppins"/>
                <a:sym typeface="Poppins"/>
              </a:rPr>
              <a:t>d</a:t>
            </a:r>
            <a:br>
              <a:rPr lang="fr-FR" sz="2800" b="1" dirty="0">
                <a:solidFill>
                  <a:srgbClr val="0070C0"/>
                </a:solidFill>
                <a:latin typeface="Poppins"/>
                <a:ea typeface="Poppins"/>
                <a:cs typeface="Poppins"/>
                <a:sym typeface="Poppins"/>
              </a:rPr>
            </a:br>
            <a:r>
              <a:rPr lang="fr-FR" sz="1000" b="1" dirty="0">
                <a:solidFill>
                  <a:schemeClr val="bg1"/>
                </a:solidFill>
                <a:latin typeface="Poppins"/>
                <a:ea typeface="Poppins"/>
                <a:cs typeface="Poppins"/>
                <a:sym typeface="Poppins"/>
              </a:rPr>
              <a:t>s</a:t>
            </a:r>
            <a:endParaRPr lang="fr-FR" sz="2400" b="1" dirty="0">
              <a:solidFill>
                <a:schemeClr val="accent4">
                  <a:lumMod val="60000"/>
                  <a:lumOff val="40000"/>
                </a:schemeClr>
              </a:solidFill>
              <a:latin typeface="Poppins"/>
              <a:ea typeface="Poppins"/>
              <a:cs typeface="Poppins"/>
              <a:sym typeface="Poppins"/>
            </a:endParaRPr>
          </a:p>
          <a:p>
            <a:endParaRPr lang="fr-FR" dirty="0">
              <a:solidFill>
                <a:schemeClr val="accent3">
                  <a:lumMod val="75000"/>
                </a:schemeClr>
              </a:solidFill>
              <a:latin typeface="Poppins"/>
              <a:ea typeface="Poppins"/>
              <a:cs typeface="Poppins"/>
              <a:sym typeface="Poppins"/>
            </a:endParaRPr>
          </a:p>
        </p:txBody>
      </p:sp>
      <p:sp>
        <p:nvSpPr>
          <p:cNvPr id="14" name="Textfeld 13">
            <a:extLst>
              <a:ext uri="{FF2B5EF4-FFF2-40B4-BE49-F238E27FC236}">
                <a16:creationId xmlns:a16="http://schemas.microsoft.com/office/drawing/2014/main" id="{90F7F672-6A62-21B7-36CC-B322D4916137}"/>
              </a:ext>
            </a:extLst>
          </p:cNvPr>
          <p:cNvSpPr txBox="1"/>
          <p:nvPr/>
        </p:nvSpPr>
        <p:spPr>
          <a:xfrm>
            <a:off x="371476" y="1190625"/>
            <a:ext cx="1695450" cy="4031873"/>
          </a:xfrm>
          <a:prstGeom prst="rect">
            <a:avLst/>
          </a:prstGeom>
          <a:noFill/>
        </p:spPr>
        <p:txBody>
          <a:bodyPr wrap="square">
            <a:spAutoFit/>
          </a:bodyPr>
          <a:lstStyle/>
          <a:p>
            <a:pPr algn="r"/>
            <a:r>
              <a:rPr lang="fr-FR" sz="1200" b="1" dirty="0">
                <a:latin typeface="Futura Medium"/>
                <a:ea typeface="Poppins"/>
                <a:cs typeface="Poppins"/>
                <a:sym typeface="Poppins"/>
              </a:rPr>
              <a:t>Qu'est-ce qui a fonctionné dans votre contexte pour lutter contre le travail des enfants </a:t>
            </a:r>
            <a:r>
              <a:rPr lang="fr-FR" sz="1200" b="1" dirty="0">
                <a:effectLst/>
                <a:latin typeface="Futura Medium"/>
                <a:ea typeface="Aptos" panose="020B0004020202020204" pitchFamily="34" charset="0"/>
              </a:rPr>
              <a:t>à </a:t>
            </a:r>
            <a:r>
              <a:rPr lang="fr-FR" sz="1200" b="1" dirty="0">
                <a:latin typeface="Futura Medium"/>
                <a:ea typeface="Poppins"/>
                <a:cs typeface="Poppins"/>
                <a:sym typeface="Poppins"/>
              </a:rPr>
              <a:t>travers de mécanismes de protection sociale /</a:t>
            </a:r>
          </a:p>
          <a:p>
            <a:pPr algn="r"/>
            <a:r>
              <a:rPr lang="fr-FR" sz="1200" b="1" dirty="0">
                <a:latin typeface="Futura Medium"/>
                <a:ea typeface="Poppins"/>
                <a:cs typeface="Poppins"/>
                <a:sym typeface="Poppins"/>
              </a:rPr>
              <a:t>la gestion des dossiers ?</a:t>
            </a:r>
          </a:p>
          <a:p>
            <a:pPr algn="r"/>
            <a:endParaRPr lang="fr-FR" sz="1200" b="1" dirty="0">
              <a:latin typeface="Futura Medium"/>
              <a:ea typeface="Poppins"/>
              <a:cs typeface="Poppins"/>
              <a:sym typeface="Poppins"/>
            </a:endParaRPr>
          </a:p>
          <a:p>
            <a:r>
              <a:rPr lang="fr-FR" sz="1200" i="1" dirty="0" err="1">
                <a:latin typeface="Futura Medium"/>
                <a:ea typeface="Poppins"/>
                <a:cs typeface="Poppins"/>
                <a:sym typeface="Poppins"/>
              </a:rPr>
              <a:t>Veuillez dresser la liste de vos </a:t>
            </a:r>
            <a:r>
              <a:rPr lang="fr-FR" sz="1200" i="1" dirty="0">
                <a:latin typeface="Futura Medium"/>
                <a:ea typeface="Poppins"/>
                <a:cs typeface="Poppins"/>
                <a:sym typeface="Poppins"/>
              </a:rPr>
              <a:t>idées </a:t>
            </a:r>
            <a:r>
              <a:rPr lang="fr-FR" sz="1200" i="1" dirty="0" err="1">
                <a:latin typeface="Futura Medium"/>
                <a:ea typeface="Poppins"/>
                <a:cs typeface="Poppins"/>
                <a:sym typeface="Poppins"/>
              </a:rPr>
              <a:t>en utilisant des </a:t>
            </a:r>
            <a:r>
              <a:rPr lang="fr-FR" sz="1200" i="1" dirty="0">
                <a:latin typeface="Futura Medium"/>
                <a:ea typeface="Poppins"/>
                <a:cs typeface="Poppins"/>
                <a:sym typeface="Poppins"/>
              </a:rPr>
              <a:t>puces.</a:t>
            </a:r>
            <a:r>
              <a:rPr lang="fr-FR" sz="1600" i="1" dirty="0">
                <a:latin typeface="Poppins"/>
                <a:ea typeface="Poppins"/>
                <a:cs typeface="Poppins"/>
                <a:sym typeface="Poppins"/>
              </a:rPr>
              <a:t>  </a:t>
            </a:r>
          </a:p>
          <a:p>
            <a:endParaRPr lang="fr-FR" sz="2800" b="1" dirty="0">
              <a:solidFill>
                <a:srgbClr val="1F3864"/>
              </a:solidFill>
              <a:latin typeface="Poppins"/>
              <a:cs typeface="Poppins"/>
              <a:sym typeface="Poppins"/>
            </a:endParaRPr>
          </a:p>
          <a:p>
            <a:endParaRPr lang="fr-FR" sz="2800" b="1" dirty="0">
              <a:solidFill>
                <a:srgbClr val="1F3864"/>
              </a:solidFill>
              <a:latin typeface="Poppins"/>
              <a:cs typeface="Poppins"/>
              <a:sym typeface="Poppins"/>
            </a:endParaRPr>
          </a:p>
          <a:p>
            <a:endParaRPr lang="es-419" sz="2800" dirty="0"/>
          </a:p>
        </p:txBody>
      </p:sp>
      <p:cxnSp>
        <p:nvCxnSpPr>
          <p:cNvPr id="3" name="Conector recto 2">
            <a:extLst>
              <a:ext uri="{FF2B5EF4-FFF2-40B4-BE49-F238E27FC236}">
                <a16:creationId xmlns:a16="http://schemas.microsoft.com/office/drawing/2014/main" id="{35068AEA-E0A6-29D9-639E-44D03517A126}"/>
              </a:ext>
            </a:extLst>
          </p:cNvPr>
          <p:cNvCxnSpPr/>
          <p:nvPr/>
        </p:nvCxnSpPr>
        <p:spPr>
          <a:xfrm>
            <a:off x="2192785" y="1198485"/>
            <a:ext cx="0" cy="4962618"/>
          </a:xfrm>
          <a:prstGeom prst="line">
            <a:avLst/>
          </a:prstGeom>
        </p:spPr>
        <p:style>
          <a:lnRef idx="1">
            <a:schemeClr val="dk1"/>
          </a:lnRef>
          <a:fillRef idx="0">
            <a:schemeClr val="dk1"/>
          </a:fillRef>
          <a:effectRef idx="0">
            <a:schemeClr val="dk1"/>
          </a:effectRef>
          <a:fontRef idx="minor">
            <a:schemeClr val="tx1"/>
          </a:fontRef>
        </p:style>
      </p:cxnSp>
      <p:sp>
        <p:nvSpPr>
          <p:cNvPr id="2" name="CuadroTexto 1">
            <a:extLst>
              <a:ext uri="{FF2B5EF4-FFF2-40B4-BE49-F238E27FC236}">
                <a16:creationId xmlns:a16="http://schemas.microsoft.com/office/drawing/2014/main" id="{03151C26-D8E9-B56D-2C19-154915ADE0D7}"/>
              </a:ext>
            </a:extLst>
          </p:cNvPr>
          <p:cNvSpPr txBox="1"/>
          <p:nvPr/>
        </p:nvSpPr>
        <p:spPr>
          <a:xfrm>
            <a:off x="811521" y="5499999"/>
            <a:ext cx="878890" cy="523220"/>
          </a:xfrm>
          <a:prstGeom prst="rect">
            <a:avLst/>
          </a:prstGeom>
          <a:noFill/>
        </p:spPr>
        <p:txBody>
          <a:bodyPr wrap="square" rtlCol="0">
            <a:spAutoFit/>
          </a:bodyPr>
          <a:lstStyle/>
          <a:p>
            <a:pPr algn="ctr"/>
            <a:r>
              <a:rPr lang="es-ES" b="1" dirty="0">
                <a:latin typeface="Futura Medium"/>
              </a:rPr>
              <a:t>3:30</a:t>
            </a:r>
          </a:p>
          <a:p>
            <a:pPr algn="ctr"/>
            <a:r>
              <a:rPr lang="es-ES" sz="1000" dirty="0">
                <a:latin typeface="Futura Medium"/>
              </a:rPr>
              <a:t>minutes</a:t>
            </a:r>
          </a:p>
        </p:txBody>
      </p:sp>
      <p:sp>
        <p:nvSpPr>
          <p:cNvPr id="9" name="TextBox 8">
            <a:extLst>
              <a:ext uri="{FF2B5EF4-FFF2-40B4-BE49-F238E27FC236}">
                <a16:creationId xmlns:a16="http://schemas.microsoft.com/office/drawing/2014/main" id="{BA48F1FA-5C27-F267-6299-74B0ED924F7F}"/>
              </a:ext>
            </a:extLst>
          </p:cNvPr>
          <p:cNvSpPr txBox="1"/>
          <p:nvPr/>
        </p:nvSpPr>
        <p:spPr>
          <a:xfrm>
            <a:off x="2338041" y="946958"/>
            <a:ext cx="8828115" cy="985654"/>
          </a:xfrm>
          <a:prstGeom prst="rect">
            <a:avLst/>
          </a:prstGeom>
          <a:noFill/>
        </p:spPr>
        <p:txBody>
          <a:bodyPr wrap="square">
            <a:spAutoFit/>
          </a:bodyPr>
          <a:lstStyle/>
          <a:p>
            <a:pPr marL="0" marR="0" algn="just">
              <a:lnSpc>
                <a:spcPct val="115000"/>
              </a:lnSpc>
              <a:spcBef>
                <a:spcPts val="0"/>
              </a:spcBef>
              <a:spcAft>
                <a:spcPts val="0"/>
              </a:spcAft>
            </a:pPr>
            <a:r>
              <a:rPr lang="fr-FR" sz="1800" b="1" dirty="0">
                <a:effectLst/>
                <a:latin typeface="Calibri" panose="020F0502020204030204" pitchFamily="34" charset="0"/>
                <a:ea typeface="Calibri" panose="020F0502020204030204" pitchFamily="34" charset="0"/>
                <a:cs typeface="Calibri" panose="020F0502020204030204" pitchFamily="34" charset="0"/>
              </a:rPr>
              <a:t>Gestion de cas </a:t>
            </a:r>
            <a:r>
              <a:rPr lang="fr-FR" b="1" dirty="0">
                <a:latin typeface="Calibri" panose="020F0502020204030204" pitchFamily="34" charset="0"/>
                <a:ea typeface="Calibri" panose="020F0502020204030204" pitchFamily="34" charset="0"/>
                <a:cs typeface="Calibri" panose="020F0502020204030204" pitchFamily="34" charset="0"/>
              </a:rPr>
              <a:t>(suite et fin)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06000"/>
              </a:lnSpc>
              <a:spcBef>
                <a:spcPts val="0"/>
              </a:spcBef>
              <a:spcAft>
                <a:spcPts val="0"/>
              </a:spcAft>
              <a:buFont typeface="Calibri" panose="020F0502020204030204" pitchFamily="34" charset="0"/>
              <a:buChar char="-"/>
            </a:pPr>
            <a:r>
              <a:rPr lang="fr-FR" dirty="0">
                <a:latin typeface="Calibri" panose="020F0502020204030204" pitchFamily="34" charset="0"/>
                <a:ea typeface="Calibri" panose="020F0502020204030204" pitchFamily="34" charset="0"/>
                <a:cs typeface="Calibri" panose="020F0502020204030204" pitchFamily="34" charset="0"/>
              </a:rPr>
              <a:t>Organisation et retour en famille de 16 enfants migrants (4 du Burkina Faso, 4 de la Guinée et 6 du Sierra Leone par une ONG nationale partenaire JOFA-ACTE à Bamako</a:t>
            </a:r>
            <a:r>
              <a:rPr lang="fr-FR" sz="1800" dirty="0">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62373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a:extLst>
            <a:ext uri="{FF2B5EF4-FFF2-40B4-BE49-F238E27FC236}">
              <a16:creationId xmlns:a16="http://schemas.microsoft.com/office/drawing/2014/main" id="{F14DAEF9-5395-CE2F-1809-CF199E27FA49}"/>
            </a:ext>
          </a:extLst>
        </p:cNvPr>
        <p:cNvGrpSpPr/>
        <p:nvPr/>
      </p:nvGrpSpPr>
      <p:grpSpPr>
        <a:xfrm>
          <a:off x="0" y="0"/>
          <a:ext cx="0" cy="0"/>
          <a:chOff x="0" y="0"/>
          <a:chExt cx="0" cy="0"/>
        </a:xfrm>
      </p:grpSpPr>
      <p:pic>
        <p:nvPicPr>
          <p:cNvPr id="5" name="Imagen 4" descr="Icono&#10;&#10;Descripción generada automáticamente">
            <a:extLst>
              <a:ext uri="{FF2B5EF4-FFF2-40B4-BE49-F238E27FC236}">
                <a16:creationId xmlns:a16="http://schemas.microsoft.com/office/drawing/2014/main" id="{2FF14722-0FFF-6335-772D-BAA09442BE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227" y="5108083"/>
            <a:ext cx="1118584" cy="1118584"/>
          </a:xfrm>
          <a:prstGeom prst="rect">
            <a:avLst/>
          </a:prstGeom>
        </p:spPr>
      </p:pic>
      <p:sp>
        <p:nvSpPr>
          <p:cNvPr id="101" name="Google Shape;101;p1">
            <a:extLst>
              <a:ext uri="{FF2B5EF4-FFF2-40B4-BE49-F238E27FC236}">
                <a16:creationId xmlns:a16="http://schemas.microsoft.com/office/drawing/2014/main" id="{C9E04C5A-8653-018D-3D37-A243B2F8865C}"/>
              </a:ext>
            </a:extLst>
          </p:cNvPr>
          <p:cNvSpPr txBox="1"/>
          <p:nvPr/>
        </p:nvSpPr>
        <p:spPr>
          <a:xfrm>
            <a:off x="2438400" y="2733675"/>
            <a:ext cx="8614410" cy="630902"/>
          </a:xfrm>
          <a:prstGeom prst="rect">
            <a:avLst/>
          </a:prstGeom>
          <a:noFill/>
          <a:ln>
            <a:noFill/>
          </a:ln>
        </p:spPr>
        <p:txBody>
          <a:bodyPr spcFirstLastPara="1" wrap="square" lIns="91425" tIns="45700" rIns="91425" bIns="45700" anchor="t" anchorCtr="0">
            <a:spAutoFit/>
          </a:bodyPr>
          <a:lstStyle/>
          <a:p>
            <a:pPr marL="171450" lvl="0" indent="-171450">
              <a:buFont typeface="Arial" panose="020B0604020202020204" pitchFamily="34" charset="0"/>
              <a:buChar char="•"/>
            </a:pPr>
            <a:r>
              <a:rPr lang="fr-FR" sz="700" b="1" dirty="0">
                <a:solidFill>
                  <a:schemeClr val="bg1"/>
                </a:solidFill>
                <a:latin typeface="Poppins"/>
                <a:ea typeface="Poppins"/>
                <a:cs typeface="Poppins"/>
                <a:sym typeface="Poppins"/>
              </a:rPr>
              <a:t>d</a:t>
            </a:r>
            <a:br>
              <a:rPr lang="fr-FR" sz="2800" b="1" dirty="0">
                <a:solidFill>
                  <a:srgbClr val="0070C0"/>
                </a:solidFill>
                <a:latin typeface="Poppins"/>
                <a:ea typeface="Poppins"/>
                <a:cs typeface="Poppins"/>
                <a:sym typeface="Poppins"/>
              </a:rPr>
            </a:br>
            <a:r>
              <a:rPr lang="fr-FR" sz="1000" b="1" dirty="0">
                <a:solidFill>
                  <a:schemeClr val="bg1"/>
                </a:solidFill>
                <a:latin typeface="Poppins"/>
                <a:ea typeface="Poppins"/>
                <a:cs typeface="Poppins"/>
                <a:sym typeface="Poppins"/>
              </a:rPr>
              <a:t>s</a:t>
            </a:r>
            <a:endParaRPr lang="fr-FR" sz="2400" b="1" dirty="0">
              <a:solidFill>
                <a:schemeClr val="accent4">
                  <a:lumMod val="60000"/>
                  <a:lumOff val="40000"/>
                </a:schemeClr>
              </a:solidFill>
              <a:latin typeface="Poppins"/>
              <a:ea typeface="Poppins"/>
              <a:cs typeface="Poppins"/>
              <a:sym typeface="Poppins"/>
            </a:endParaRPr>
          </a:p>
          <a:p>
            <a:endParaRPr lang="fr-FR" dirty="0">
              <a:solidFill>
                <a:schemeClr val="accent3">
                  <a:lumMod val="75000"/>
                </a:schemeClr>
              </a:solidFill>
              <a:latin typeface="Poppins"/>
              <a:ea typeface="Poppins"/>
              <a:cs typeface="Poppins"/>
              <a:sym typeface="Poppins"/>
            </a:endParaRPr>
          </a:p>
        </p:txBody>
      </p:sp>
      <p:sp>
        <p:nvSpPr>
          <p:cNvPr id="14" name="Textfeld 13">
            <a:extLst>
              <a:ext uri="{FF2B5EF4-FFF2-40B4-BE49-F238E27FC236}">
                <a16:creationId xmlns:a16="http://schemas.microsoft.com/office/drawing/2014/main" id="{90F7F672-6A62-21B7-36CC-B322D4916137}"/>
              </a:ext>
            </a:extLst>
          </p:cNvPr>
          <p:cNvSpPr txBox="1"/>
          <p:nvPr/>
        </p:nvSpPr>
        <p:spPr>
          <a:xfrm>
            <a:off x="371476" y="1190625"/>
            <a:ext cx="1695450" cy="4031873"/>
          </a:xfrm>
          <a:prstGeom prst="rect">
            <a:avLst/>
          </a:prstGeom>
          <a:noFill/>
        </p:spPr>
        <p:txBody>
          <a:bodyPr wrap="square">
            <a:spAutoFit/>
          </a:bodyPr>
          <a:lstStyle/>
          <a:p>
            <a:pPr algn="r"/>
            <a:r>
              <a:rPr lang="fr-FR" sz="1200" b="1" dirty="0">
                <a:latin typeface="Futura Medium"/>
                <a:ea typeface="Poppins"/>
                <a:cs typeface="Poppins"/>
                <a:sym typeface="Poppins"/>
              </a:rPr>
              <a:t>Qu'est-ce qui a fonctionné dans votre contexte pour lutter contre le travail des enfants </a:t>
            </a:r>
            <a:r>
              <a:rPr lang="fr-FR" sz="1200" b="1" dirty="0">
                <a:effectLst/>
                <a:latin typeface="Futura Medium"/>
                <a:ea typeface="Aptos" panose="020B0004020202020204" pitchFamily="34" charset="0"/>
              </a:rPr>
              <a:t>à </a:t>
            </a:r>
            <a:r>
              <a:rPr lang="fr-FR" sz="1200" b="1" dirty="0">
                <a:latin typeface="Futura Medium"/>
                <a:ea typeface="Poppins"/>
                <a:cs typeface="Poppins"/>
                <a:sym typeface="Poppins"/>
              </a:rPr>
              <a:t>travers de mécanismes de protection sociale /</a:t>
            </a:r>
          </a:p>
          <a:p>
            <a:pPr algn="r"/>
            <a:r>
              <a:rPr lang="fr-FR" sz="1200" b="1" dirty="0">
                <a:latin typeface="Futura Medium"/>
                <a:ea typeface="Poppins"/>
                <a:cs typeface="Poppins"/>
                <a:sym typeface="Poppins"/>
              </a:rPr>
              <a:t>la gestion des dossiers ?</a:t>
            </a:r>
          </a:p>
          <a:p>
            <a:pPr algn="r"/>
            <a:endParaRPr lang="fr-FR" sz="1200" b="1" dirty="0">
              <a:latin typeface="Futura Medium"/>
              <a:ea typeface="Poppins"/>
              <a:cs typeface="Poppins"/>
              <a:sym typeface="Poppins"/>
            </a:endParaRPr>
          </a:p>
          <a:p>
            <a:r>
              <a:rPr lang="fr-FR" sz="1200" i="1" dirty="0" err="1">
                <a:latin typeface="Futura Medium"/>
                <a:ea typeface="Poppins"/>
                <a:cs typeface="Poppins"/>
                <a:sym typeface="Poppins"/>
              </a:rPr>
              <a:t>Veuillez dresser la liste de vos </a:t>
            </a:r>
            <a:r>
              <a:rPr lang="fr-FR" sz="1200" i="1" dirty="0">
                <a:latin typeface="Futura Medium"/>
                <a:ea typeface="Poppins"/>
                <a:cs typeface="Poppins"/>
                <a:sym typeface="Poppins"/>
              </a:rPr>
              <a:t>idées </a:t>
            </a:r>
            <a:r>
              <a:rPr lang="fr-FR" sz="1200" i="1" dirty="0" err="1">
                <a:latin typeface="Futura Medium"/>
                <a:ea typeface="Poppins"/>
                <a:cs typeface="Poppins"/>
                <a:sym typeface="Poppins"/>
              </a:rPr>
              <a:t>en utilisant des </a:t>
            </a:r>
            <a:r>
              <a:rPr lang="fr-FR" sz="1200" i="1" dirty="0">
                <a:latin typeface="Futura Medium"/>
                <a:ea typeface="Poppins"/>
                <a:cs typeface="Poppins"/>
                <a:sym typeface="Poppins"/>
              </a:rPr>
              <a:t>puces.</a:t>
            </a:r>
            <a:r>
              <a:rPr lang="fr-FR" sz="1600" i="1" dirty="0">
                <a:latin typeface="Poppins"/>
                <a:ea typeface="Poppins"/>
                <a:cs typeface="Poppins"/>
                <a:sym typeface="Poppins"/>
              </a:rPr>
              <a:t>  </a:t>
            </a:r>
          </a:p>
          <a:p>
            <a:endParaRPr lang="fr-FR" sz="2800" b="1" dirty="0">
              <a:solidFill>
                <a:srgbClr val="1F3864"/>
              </a:solidFill>
              <a:latin typeface="Poppins"/>
              <a:cs typeface="Poppins"/>
              <a:sym typeface="Poppins"/>
            </a:endParaRPr>
          </a:p>
          <a:p>
            <a:endParaRPr lang="fr-FR" sz="2800" b="1" dirty="0">
              <a:solidFill>
                <a:srgbClr val="1F3864"/>
              </a:solidFill>
              <a:latin typeface="Poppins"/>
              <a:cs typeface="Poppins"/>
              <a:sym typeface="Poppins"/>
            </a:endParaRPr>
          </a:p>
          <a:p>
            <a:endParaRPr lang="es-419" sz="2800" dirty="0"/>
          </a:p>
        </p:txBody>
      </p:sp>
      <p:cxnSp>
        <p:nvCxnSpPr>
          <p:cNvPr id="3" name="Conector recto 2">
            <a:extLst>
              <a:ext uri="{FF2B5EF4-FFF2-40B4-BE49-F238E27FC236}">
                <a16:creationId xmlns:a16="http://schemas.microsoft.com/office/drawing/2014/main" id="{35068AEA-E0A6-29D9-639E-44D03517A126}"/>
              </a:ext>
            </a:extLst>
          </p:cNvPr>
          <p:cNvCxnSpPr/>
          <p:nvPr/>
        </p:nvCxnSpPr>
        <p:spPr>
          <a:xfrm>
            <a:off x="2192785" y="1198485"/>
            <a:ext cx="0" cy="4962618"/>
          </a:xfrm>
          <a:prstGeom prst="line">
            <a:avLst/>
          </a:prstGeom>
        </p:spPr>
        <p:style>
          <a:lnRef idx="1">
            <a:schemeClr val="dk1"/>
          </a:lnRef>
          <a:fillRef idx="0">
            <a:schemeClr val="dk1"/>
          </a:fillRef>
          <a:effectRef idx="0">
            <a:schemeClr val="dk1"/>
          </a:effectRef>
          <a:fontRef idx="minor">
            <a:schemeClr val="tx1"/>
          </a:fontRef>
        </p:style>
      </p:cxnSp>
      <p:sp>
        <p:nvSpPr>
          <p:cNvPr id="2" name="CuadroTexto 1">
            <a:extLst>
              <a:ext uri="{FF2B5EF4-FFF2-40B4-BE49-F238E27FC236}">
                <a16:creationId xmlns:a16="http://schemas.microsoft.com/office/drawing/2014/main" id="{03151C26-D8E9-B56D-2C19-154915ADE0D7}"/>
              </a:ext>
            </a:extLst>
          </p:cNvPr>
          <p:cNvSpPr txBox="1"/>
          <p:nvPr/>
        </p:nvSpPr>
        <p:spPr>
          <a:xfrm>
            <a:off x="811521" y="5499999"/>
            <a:ext cx="878890" cy="523220"/>
          </a:xfrm>
          <a:prstGeom prst="rect">
            <a:avLst/>
          </a:prstGeom>
          <a:noFill/>
        </p:spPr>
        <p:txBody>
          <a:bodyPr wrap="square" rtlCol="0">
            <a:spAutoFit/>
          </a:bodyPr>
          <a:lstStyle/>
          <a:p>
            <a:pPr algn="ctr"/>
            <a:r>
              <a:rPr lang="es-ES" b="1" dirty="0">
                <a:latin typeface="Futura Medium"/>
              </a:rPr>
              <a:t>3:30</a:t>
            </a:r>
          </a:p>
          <a:p>
            <a:pPr algn="ctr"/>
            <a:r>
              <a:rPr lang="es-ES" sz="1000" dirty="0">
                <a:latin typeface="Futura Medium"/>
              </a:rPr>
              <a:t>minutes</a:t>
            </a:r>
          </a:p>
        </p:txBody>
      </p:sp>
      <p:sp>
        <p:nvSpPr>
          <p:cNvPr id="7" name="TextBox 6">
            <a:extLst>
              <a:ext uri="{FF2B5EF4-FFF2-40B4-BE49-F238E27FC236}">
                <a16:creationId xmlns:a16="http://schemas.microsoft.com/office/drawing/2014/main" id="{113E799D-69C8-9533-546B-EAACD3A9FA27}"/>
              </a:ext>
            </a:extLst>
          </p:cNvPr>
          <p:cNvSpPr txBox="1"/>
          <p:nvPr/>
        </p:nvSpPr>
        <p:spPr>
          <a:xfrm>
            <a:off x="2229906" y="1198485"/>
            <a:ext cx="9457108" cy="3453510"/>
          </a:xfrm>
          <a:prstGeom prst="rect">
            <a:avLst/>
          </a:prstGeom>
          <a:noFill/>
        </p:spPr>
        <p:txBody>
          <a:bodyPr wrap="square">
            <a:spAutoFit/>
          </a:bodyPr>
          <a:lstStyle/>
          <a:p>
            <a:pPr marR="0" lvl="0" algn="just">
              <a:lnSpc>
                <a:spcPct val="115000"/>
              </a:lnSpc>
              <a:spcBef>
                <a:spcPts val="0"/>
              </a:spcBef>
              <a:spcAft>
                <a:spcPts val="1000"/>
              </a:spcAft>
            </a:pPr>
            <a:r>
              <a:rPr lang="fr-FR" b="1" dirty="0">
                <a:latin typeface="Calibri" panose="020F0502020204030204" pitchFamily="34" charset="0"/>
                <a:ea typeface="Calibri" panose="020F0502020204030204" pitchFamily="34" charset="0"/>
                <a:cs typeface="Calibri" panose="020F0502020204030204" pitchFamily="34" charset="0"/>
              </a:rPr>
              <a:t>S</a:t>
            </a:r>
            <a:r>
              <a:rPr lang="fr-FR" sz="1800" b="1" dirty="0">
                <a:effectLst/>
                <a:latin typeface="Calibri" panose="020F0502020204030204" pitchFamily="34" charset="0"/>
                <a:ea typeface="Calibri" panose="020F0502020204030204" pitchFamily="34" charset="0"/>
                <a:cs typeface="Calibri" panose="020F0502020204030204" pitchFamily="34" charset="0"/>
              </a:rPr>
              <a:t>tratégie de retour des enfants des sites d’orpaillage à l’</a:t>
            </a:r>
            <a:r>
              <a:rPr lang="fr-FR" b="1" dirty="0">
                <a:latin typeface="Calibri" panose="020F0502020204030204" pitchFamily="34" charset="0"/>
                <a:ea typeface="Calibri" panose="020F0502020204030204" pitchFamily="34" charset="0"/>
                <a:cs typeface="Calibri" panose="020F0502020204030204" pitchFamily="34" charset="0"/>
              </a:rPr>
              <a:t>é</a:t>
            </a:r>
            <a:r>
              <a:rPr lang="fr-FR" sz="1800" b="1" dirty="0">
                <a:effectLst/>
                <a:latin typeface="Calibri" panose="020F0502020204030204" pitchFamily="34" charset="0"/>
                <a:ea typeface="Calibri" panose="020F0502020204030204" pitchFamily="34" charset="0"/>
                <a:cs typeface="Calibri" panose="020F0502020204030204" pitchFamily="34" charset="0"/>
              </a:rPr>
              <a:t>cole dans le cercle de Nièna:</a:t>
            </a:r>
          </a:p>
          <a:p>
            <a:pPr marR="0" lvl="0" algn="just">
              <a:lnSpc>
                <a:spcPct val="115000"/>
              </a:lnSpc>
              <a:spcBef>
                <a:spcPts val="0"/>
              </a:spcBef>
              <a:spcAft>
                <a:spcPts val="1000"/>
              </a:spcAft>
            </a:pPr>
            <a:r>
              <a:rPr lang="fr-FR" dirty="0">
                <a:latin typeface="Calibri" panose="020F0502020204030204" pitchFamily="34" charset="0"/>
                <a:ea typeface="Calibri" panose="020F0502020204030204" pitchFamily="34" charset="0"/>
                <a:cs typeface="Calibri" panose="020F0502020204030204" pitchFamily="34" charset="0"/>
              </a:rPr>
              <a:t>Grace aux activités de sensibilisation, d’information du projet JOFA ACTE et d’autres intervenants dans le même secteur. Et l’approches de réintégration des enfants déscolarisés par le CAP (Réinscription gratuite, exemption de ces élèves du payement des frais scolaires, </a:t>
            </a:r>
            <a:r>
              <a:rPr lang="fr-FR" sz="1800" dirty="0">
                <a:effectLst/>
                <a:latin typeface="Calibri" panose="020F0502020204030204" pitchFamily="34" charset="0"/>
                <a:ea typeface="Calibri" panose="020F0502020204030204" pitchFamily="34" charset="0"/>
                <a:cs typeface="Calibri" panose="020F0502020204030204" pitchFamily="34" charset="0"/>
              </a:rPr>
              <a:t>le repêchage pour encourager le retour des enfants à l’école)</a:t>
            </a:r>
          </a:p>
          <a:p>
            <a:pPr marL="342900" marR="0" lvl="0" indent="-342900" algn="just">
              <a:lnSpc>
                <a:spcPct val="115000"/>
              </a:lnSpc>
              <a:spcBef>
                <a:spcPts val="0"/>
              </a:spcBef>
              <a:spcAft>
                <a:spcPts val="1000"/>
              </a:spcAft>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Calibri" panose="020F0502020204030204" pitchFamily="34" charset="0"/>
              </a:rPr>
              <a:t>Augmentation du nombre de Centre d’Examen au DEF qui est passé de </a:t>
            </a:r>
            <a:r>
              <a:rPr lang="fr-FR" sz="1800" dirty="0">
                <a:effectLst/>
                <a:highlight>
                  <a:srgbClr val="00FFFF"/>
                </a:highlight>
                <a:latin typeface="Calibri" panose="020F0502020204030204" pitchFamily="34" charset="0"/>
                <a:ea typeface="Calibri" panose="020F0502020204030204" pitchFamily="34" charset="0"/>
                <a:cs typeface="Calibri" panose="020F0502020204030204" pitchFamily="34" charset="0"/>
              </a:rPr>
              <a:t>11</a:t>
            </a:r>
            <a:r>
              <a:rPr lang="fr-FR" sz="1800" dirty="0">
                <a:effectLst/>
                <a:latin typeface="Calibri" panose="020F0502020204030204" pitchFamily="34" charset="0"/>
                <a:ea typeface="Calibri" panose="020F0502020204030204" pitchFamily="34" charset="0"/>
                <a:cs typeface="Calibri" panose="020F0502020204030204" pitchFamily="34" charset="0"/>
              </a:rPr>
              <a:t> (année scolaire 2022-2023) à </a:t>
            </a:r>
            <a:r>
              <a:rPr lang="fr-FR" sz="1800" dirty="0">
                <a:effectLst/>
                <a:highlight>
                  <a:srgbClr val="00FFFF"/>
                </a:highlight>
                <a:latin typeface="Calibri" panose="020F0502020204030204" pitchFamily="34" charset="0"/>
                <a:ea typeface="Calibri" panose="020F0502020204030204" pitchFamily="34" charset="0"/>
                <a:cs typeface="Calibri" panose="020F0502020204030204" pitchFamily="34" charset="0"/>
              </a:rPr>
              <a:t>22 </a:t>
            </a:r>
            <a:r>
              <a:rPr lang="fr-FR" sz="1800" dirty="0">
                <a:effectLst/>
                <a:latin typeface="Calibri" panose="020F0502020204030204" pitchFamily="34" charset="0"/>
                <a:ea typeface="Calibri" panose="020F0502020204030204" pitchFamily="34" charset="0"/>
                <a:cs typeface="Calibri" panose="020F0502020204030204" pitchFamily="34" charset="0"/>
              </a:rPr>
              <a:t>en 2023-2024;</a:t>
            </a:r>
          </a:p>
          <a:p>
            <a:pPr marL="342900" marR="0" lvl="0" indent="-342900" algn="just">
              <a:lnSpc>
                <a:spcPct val="115000"/>
              </a:lnSpc>
              <a:spcBef>
                <a:spcPts val="0"/>
              </a:spcBef>
              <a:spcAft>
                <a:spcPts val="1000"/>
              </a:spcAft>
              <a:buFont typeface="Calibri" panose="020F0502020204030204" pitchFamily="34" charset="0"/>
              <a:buChar char="-"/>
            </a:pPr>
            <a:r>
              <a:rPr lang="fr-FR" dirty="0">
                <a:latin typeface="Calibri" panose="020F0502020204030204" pitchFamily="34" charset="0"/>
                <a:ea typeface="Calibri" panose="020F0502020204030204" pitchFamily="34" charset="0"/>
                <a:cs typeface="Calibri" panose="020F0502020204030204" pitchFamily="34" charset="0"/>
              </a:rPr>
              <a:t>Courant l’année 2023-2024 le taux réussite est passé de </a:t>
            </a:r>
            <a:r>
              <a:rPr lang="fr-FR" sz="1800" dirty="0">
                <a:effectLst/>
                <a:highlight>
                  <a:srgbClr val="00FFFF"/>
                </a:highlight>
                <a:latin typeface="Calibri" panose="020F0502020204030204" pitchFamily="34" charset="0"/>
                <a:ea typeface="Calibri" panose="020F0502020204030204" pitchFamily="34" charset="0"/>
                <a:cs typeface="Calibri" panose="020F0502020204030204" pitchFamily="34" charset="0"/>
              </a:rPr>
              <a:t>11% </a:t>
            </a:r>
            <a:r>
              <a:rPr lang="fr-FR" sz="1800" dirty="0">
                <a:effectLst/>
                <a:latin typeface="Calibri" panose="020F0502020204030204" pitchFamily="34" charset="0"/>
                <a:ea typeface="Calibri" panose="020F0502020204030204" pitchFamily="34" charset="0"/>
                <a:cs typeface="Calibri" panose="020F0502020204030204" pitchFamily="34" charset="0"/>
              </a:rPr>
              <a:t>en 2022-2023 à </a:t>
            </a:r>
            <a:r>
              <a:rPr lang="fr-FR" sz="1800" dirty="0">
                <a:effectLst/>
                <a:highlight>
                  <a:srgbClr val="00FFFF"/>
                </a:highlight>
                <a:latin typeface="Calibri" panose="020F0502020204030204" pitchFamily="34" charset="0"/>
                <a:ea typeface="Calibri" panose="020F0502020204030204" pitchFamily="34" charset="0"/>
                <a:cs typeface="Calibri" panose="020F0502020204030204" pitchFamily="34" charset="0"/>
              </a:rPr>
              <a:t>42,79 %</a:t>
            </a:r>
            <a:r>
              <a:rPr lang="fr-FR" dirty="0">
                <a:highlight>
                  <a:srgbClr val="00FFFF"/>
                </a:highlight>
                <a:latin typeface="Calibri" panose="020F0502020204030204" pitchFamily="34" charset="0"/>
                <a:ea typeface="Calibri" panose="020F0502020204030204" pitchFamily="34" charset="0"/>
                <a:cs typeface="Calibri" panose="020F0502020204030204" pitchFamily="34" charset="0"/>
              </a:rPr>
              <a:t>;</a:t>
            </a:r>
          </a:p>
          <a:p>
            <a:pPr marL="342900" marR="0" lvl="0" indent="-342900" algn="just">
              <a:lnSpc>
                <a:spcPct val="115000"/>
              </a:lnSpc>
              <a:spcBef>
                <a:spcPts val="0"/>
              </a:spcBef>
              <a:spcAft>
                <a:spcPts val="1000"/>
              </a:spcAft>
              <a:buFont typeface="Calibri" panose="020F0502020204030204" pitchFamily="34" charset="0"/>
              <a:buChar char="-"/>
            </a:pP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50D6ACC6-4C13-722A-B1B8-F5E21C81B4D3}"/>
              </a:ext>
            </a:extLst>
          </p:cNvPr>
          <p:cNvSpPr txBox="1"/>
          <p:nvPr/>
        </p:nvSpPr>
        <p:spPr>
          <a:xfrm>
            <a:off x="2318645" y="4899767"/>
            <a:ext cx="9753599" cy="646331"/>
          </a:xfrm>
          <a:prstGeom prst="rect">
            <a:avLst/>
          </a:prstGeom>
          <a:noFill/>
        </p:spPr>
        <p:txBody>
          <a:bodyPr wrap="square">
            <a:spAutoFit/>
          </a:bodyPr>
          <a:lstStyle/>
          <a:p>
            <a:pPr algn="just"/>
            <a:r>
              <a:rPr lang="en-US" dirty="0"/>
              <a:t>- En 2023, la politique de </a:t>
            </a:r>
            <a:r>
              <a:rPr lang="en-US" dirty="0" err="1"/>
              <a:t>maintien</a:t>
            </a:r>
            <a:r>
              <a:rPr lang="en-US" dirty="0"/>
              <a:t> a </a:t>
            </a:r>
            <a:r>
              <a:rPr lang="en-US" dirty="0" err="1"/>
              <a:t>donné</a:t>
            </a:r>
            <a:r>
              <a:rPr lang="en-US" dirty="0"/>
              <a:t> un </a:t>
            </a:r>
            <a:r>
              <a:rPr lang="en-US" dirty="0" err="1"/>
              <a:t>résultat</a:t>
            </a:r>
            <a:r>
              <a:rPr lang="en-US" dirty="0"/>
              <a:t> de </a:t>
            </a:r>
            <a:r>
              <a:rPr lang="en-US" dirty="0">
                <a:highlight>
                  <a:srgbClr val="00FFFF"/>
                </a:highlight>
              </a:rPr>
              <a:t>779 </a:t>
            </a:r>
            <a:r>
              <a:rPr lang="en-US" dirty="0" err="1">
                <a:highlight>
                  <a:srgbClr val="00FFFF"/>
                </a:highlight>
              </a:rPr>
              <a:t>élèves</a:t>
            </a:r>
            <a:r>
              <a:rPr lang="en-US" dirty="0">
                <a:highlight>
                  <a:srgbClr val="00FFFF"/>
                </a:highlight>
              </a:rPr>
              <a:t> </a:t>
            </a:r>
            <a:r>
              <a:rPr lang="en-US" dirty="0"/>
              <a:t>qui ont fait </a:t>
            </a:r>
            <a:r>
              <a:rPr lang="en-US" dirty="0" err="1"/>
              <a:t>leur</a:t>
            </a:r>
            <a:r>
              <a:rPr lang="en-US" dirty="0"/>
              <a:t> retour à l'école.</a:t>
            </a:r>
          </a:p>
          <a:p>
            <a:pPr algn="just"/>
            <a:r>
              <a:rPr lang="en-US" dirty="0"/>
              <a:t>En 2024, la </a:t>
            </a:r>
            <a:r>
              <a:rPr lang="en-US" dirty="0" err="1"/>
              <a:t>même</a:t>
            </a:r>
            <a:r>
              <a:rPr lang="en-US" dirty="0"/>
              <a:t> </a:t>
            </a:r>
            <a:r>
              <a:rPr lang="en-US" dirty="0" err="1"/>
              <a:t>stratégie</a:t>
            </a:r>
            <a:r>
              <a:rPr lang="en-US" dirty="0"/>
              <a:t> a </a:t>
            </a:r>
            <a:r>
              <a:rPr lang="en-US" dirty="0" err="1"/>
              <a:t>fonctionné</a:t>
            </a:r>
            <a:r>
              <a:rPr lang="en-US" dirty="0"/>
              <a:t> et </a:t>
            </a:r>
            <a:r>
              <a:rPr lang="en-US" dirty="0">
                <a:highlight>
                  <a:srgbClr val="00FFFF"/>
                </a:highlight>
              </a:rPr>
              <a:t>215 </a:t>
            </a:r>
            <a:r>
              <a:rPr lang="en-US" dirty="0"/>
              <a:t>ont fait </a:t>
            </a:r>
            <a:r>
              <a:rPr lang="en-US" dirty="0" err="1"/>
              <a:t>leur</a:t>
            </a:r>
            <a:r>
              <a:rPr lang="en-US" dirty="0"/>
              <a:t> retour à l'école.</a:t>
            </a:r>
          </a:p>
        </p:txBody>
      </p:sp>
    </p:spTree>
    <p:extLst>
      <p:ext uri="{BB962C8B-B14F-4D97-AF65-F5344CB8AC3E}">
        <p14:creationId xmlns:p14="http://schemas.microsoft.com/office/powerpoint/2010/main" val="3805940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a:extLst>
            <a:ext uri="{FF2B5EF4-FFF2-40B4-BE49-F238E27FC236}">
              <a16:creationId xmlns:a16="http://schemas.microsoft.com/office/drawing/2014/main" id="{F14DAEF9-5395-CE2F-1809-CF199E27FA49}"/>
            </a:ext>
          </a:extLst>
        </p:cNvPr>
        <p:cNvGrpSpPr/>
        <p:nvPr/>
      </p:nvGrpSpPr>
      <p:grpSpPr>
        <a:xfrm>
          <a:off x="0" y="0"/>
          <a:ext cx="0" cy="0"/>
          <a:chOff x="0" y="0"/>
          <a:chExt cx="0" cy="0"/>
        </a:xfrm>
      </p:grpSpPr>
      <p:pic>
        <p:nvPicPr>
          <p:cNvPr id="5" name="Imagen 4" descr="Icono&#10;&#10;Descripción generada automáticamente">
            <a:extLst>
              <a:ext uri="{FF2B5EF4-FFF2-40B4-BE49-F238E27FC236}">
                <a16:creationId xmlns:a16="http://schemas.microsoft.com/office/drawing/2014/main" id="{2FF14722-0FFF-6335-772D-BAA09442BE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227" y="5108083"/>
            <a:ext cx="1118584" cy="1118584"/>
          </a:xfrm>
          <a:prstGeom prst="rect">
            <a:avLst/>
          </a:prstGeom>
        </p:spPr>
      </p:pic>
      <p:sp>
        <p:nvSpPr>
          <p:cNvPr id="101" name="Google Shape;101;p1">
            <a:extLst>
              <a:ext uri="{FF2B5EF4-FFF2-40B4-BE49-F238E27FC236}">
                <a16:creationId xmlns:a16="http://schemas.microsoft.com/office/drawing/2014/main" id="{C9E04C5A-8653-018D-3D37-A243B2F8865C}"/>
              </a:ext>
            </a:extLst>
          </p:cNvPr>
          <p:cNvSpPr txBox="1"/>
          <p:nvPr/>
        </p:nvSpPr>
        <p:spPr>
          <a:xfrm>
            <a:off x="2438400" y="2733675"/>
            <a:ext cx="8614410" cy="630902"/>
          </a:xfrm>
          <a:prstGeom prst="rect">
            <a:avLst/>
          </a:prstGeom>
          <a:noFill/>
          <a:ln>
            <a:noFill/>
          </a:ln>
        </p:spPr>
        <p:txBody>
          <a:bodyPr spcFirstLastPara="1" wrap="square" lIns="91425" tIns="45700" rIns="91425" bIns="45700" anchor="t" anchorCtr="0">
            <a:spAutoFit/>
          </a:bodyPr>
          <a:lstStyle/>
          <a:p>
            <a:pPr marL="171450" lvl="0" indent="-171450">
              <a:buFont typeface="Arial" panose="020B0604020202020204" pitchFamily="34" charset="0"/>
              <a:buChar char="•"/>
            </a:pPr>
            <a:r>
              <a:rPr lang="fr-FR" sz="700" b="1" dirty="0">
                <a:solidFill>
                  <a:schemeClr val="bg1"/>
                </a:solidFill>
                <a:latin typeface="Poppins"/>
                <a:ea typeface="Poppins"/>
                <a:cs typeface="Poppins"/>
                <a:sym typeface="Poppins"/>
              </a:rPr>
              <a:t>d</a:t>
            </a:r>
            <a:br>
              <a:rPr lang="fr-FR" sz="2800" b="1" dirty="0">
                <a:solidFill>
                  <a:srgbClr val="0070C0"/>
                </a:solidFill>
                <a:latin typeface="Poppins"/>
                <a:ea typeface="Poppins"/>
                <a:cs typeface="Poppins"/>
                <a:sym typeface="Poppins"/>
              </a:rPr>
            </a:br>
            <a:r>
              <a:rPr lang="fr-FR" sz="1000" b="1" dirty="0">
                <a:solidFill>
                  <a:schemeClr val="bg1"/>
                </a:solidFill>
                <a:latin typeface="Poppins"/>
                <a:ea typeface="Poppins"/>
                <a:cs typeface="Poppins"/>
                <a:sym typeface="Poppins"/>
              </a:rPr>
              <a:t>s</a:t>
            </a:r>
            <a:endParaRPr lang="fr-FR" sz="2400" b="1" dirty="0">
              <a:solidFill>
                <a:schemeClr val="accent4">
                  <a:lumMod val="60000"/>
                  <a:lumOff val="40000"/>
                </a:schemeClr>
              </a:solidFill>
              <a:latin typeface="Poppins"/>
              <a:ea typeface="Poppins"/>
              <a:cs typeface="Poppins"/>
              <a:sym typeface="Poppins"/>
            </a:endParaRPr>
          </a:p>
          <a:p>
            <a:endParaRPr lang="fr-FR" dirty="0">
              <a:solidFill>
                <a:schemeClr val="accent3">
                  <a:lumMod val="75000"/>
                </a:schemeClr>
              </a:solidFill>
              <a:latin typeface="Poppins"/>
              <a:ea typeface="Poppins"/>
              <a:cs typeface="Poppins"/>
              <a:sym typeface="Poppins"/>
            </a:endParaRPr>
          </a:p>
        </p:txBody>
      </p:sp>
      <p:sp>
        <p:nvSpPr>
          <p:cNvPr id="14" name="Textfeld 13">
            <a:extLst>
              <a:ext uri="{FF2B5EF4-FFF2-40B4-BE49-F238E27FC236}">
                <a16:creationId xmlns:a16="http://schemas.microsoft.com/office/drawing/2014/main" id="{90F7F672-6A62-21B7-36CC-B322D4916137}"/>
              </a:ext>
            </a:extLst>
          </p:cNvPr>
          <p:cNvSpPr txBox="1"/>
          <p:nvPr/>
        </p:nvSpPr>
        <p:spPr>
          <a:xfrm>
            <a:off x="371476" y="1190625"/>
            <a:ext cx="1695450" cy="4031873"/>
          </a:xfrm>
          <a:prstGeom prst="rect">
            <a:avLst/>
          </a:prstGeom>
          <a:noFill/>
        </p:spPr>
        <p:txBody>
          <a:bodyPr wrap="square">
            <a:spAutoFit/>
          </a:bodyPr>
          <a:lstStyle/>
          <a:p>
            <a:pPr algn="r"/>
            <a:r>
              <a:rPr lang="fr-FR" sz="1200" b="1" dirty="0">
                <a:latin typeface="Futura Medium"/>
                <a:ea typeface="Poppins"/>
                <a:cs typeface="Poppins"/>
                <a:sym typeface="Poppins"/>
              </a:rPr>
              <a:t>Qu'est-ce qui a fonctionné dans votre contexte pour lutter contre le travail des enfants </a:t>
            </a:r>
            <a:r>
              <a:rPr lang="fr-FR" sz="1200" b="1" dirty="0">
                <a:effectLst/>
                <a:latin typeface="Futura Medium"/>
                <a:ea typeface="Aptos" panose="020B0004020202020204" pitchFamily="34" charset="0"/>
              </a:rPr>
              <a:t>à </a:t>
            </a:r>
            <a:r>
              <a:rPr lang="fr-FR" sz="1200" b="1" dirty="0">
                <a:latin typeface="Futura Medium"/>
                <a:ea typeface="Poppins"/>
                <a:cs typeface="Poppins"/>
                <a:sym typeface="Poppins"/>
              </a:rPr>
              <a:t>travers de mécanismes de protection sociale /</a:t>
            </a:r>
          </a:p>
          <a:p>
            <a:pPr algn="r"/>
            <a:r>
              <a:rPr lang="fr-FR" sz="1200" b="1" dirty="0">
                <a:latin typeface="Futura Medium"/>
                <a:ea typeface="Poppins"/>
                <a:cs typeface="Poppins"/>
                <a:sym typeface="Poppins"/>
              </a:rPr>
              <a:t>la gestion des dossiers ?</a:t>
            </a:r>
          </a:p>
          <a:p>
            <a:pPr algn="r"/>
            <a:endParaRPr lang="fr-FR" sz="1200" b="1" dirty="0">
              <a:latin typeface="Futura Medium"/>
              <a:ea typeface="Poppins"/>
              <a:cs typeface="Poppins"/>
              <a:sym typeface="Poppins"/>
            </a:endParaRPr>
          </a:p>
          <a:p>
            <a:r>
              <a:rPr lang="fr-FR" sz="1200" i="1" dirty="0" err="1">
                <a:latin typeface="Futura Medium"/>
                <a:ea typeface="Poppins"/>
                <a:cs typeface="Poppins"/>
                <a:sym typeface="Poppins"/>
              </a:rPr>
              <a:t>Veuillez dresser la liste de vos </a:t>
            </a:r>
            <a:r>
              <a:rPr lang="fr-FR" sz="1200" i="1" dirty="0">
                <a:latin typeface="Futura Medium"/>
                <a:ea typeface="Poppins"/>
                <a:cs typeface="Poppins"/>
                <a:sym typeface="Poppins"/>
              </a:rPr>
              <a:t>idées </a:t>
            </a:r>
            <a:r>
              <a:rPr lang="fr-FR" sz="1200" i="1" dirty="0" err="1">
                <a:latin typeface="Futura Medium"/>
                <a:ea typeface="Poppins"/>
                <a:cs typeface="Poppins"/>
                <a:sym typeface="Poppins"/>
              </a:rPr>
              <a:t>en utilisant des </a:t>
            </a:r>
            <a:r>
              <a:rPr lang="fr-FR" sz="1200" i="1" dirty="0">
                <a:latin typeface="Futura Medium"/>
                <a:ea typeface="Poppins"/>
                <a:cs typeface="Poppins"/>
                <a:sym typeface="Poppins"/>
              </a:rPr>
              <a:t>puces.</a:t>
            </a:r>
            <a:r>
              <a:rPr lang="fr-FR" sz="1600" i="1" dirty="0">
                <a:latin typeface="Poppins"/>
                <a:ea typeface="Poppins"/>
                <a:cs typeface="Poppins"/>
                <a:sym typeface="Poppins"/>
              </a:rPr>
              <a:t>  </a:t>
            </a:r>
          </a:p>
          <a:p>
            <a:endParaRPr lang="fr-FR" sz="2800" b="1" dirty="0">
              <a:solidFill>
                <a:srgbClr val="1F3864"/>
              </a:solidFill>
              <a:latin typeface="Poppins"/>
              <a:cs typeface="Poppins"/>
              <a:sym typeface="Poppins"/>
            </a:endParaRPr>
          </a:p>
          <a:p>
            <a:endParaRPr lang="fr-FR" sz="2800" b="1" dirty="0">
              <a:solidFill>
                <a:srgbClr val="1F3864"/>
              </a:solidFill>
              <a:latin typeface="Poppins"/>
              <a:cs typeface="Poppins"/>
              <a:sym typeface="Poppins"/>
            </a:endParaRPr>
          </a:p>
          <a:p>
            <a:endParaRPr lang="es-419" sz="2800" dirty="0"/>
          </a:p>
        </p:txBody>
      </p:sp>
      <p:cxnSp>
        <p:nvCxnSpPr>
          <p:cNvPr id="3" name="Conector recto 2">
            <a:extLst>
              <a:ext uri="{FF2B5EF4-FFF2-40B4-BE49-F238E27FC236}">
                <a16:creationId xmlns:a16="http://schemas.microsoft.com/office/drawing/2014/main" id="{35068AEA-E0A6-29D9-639E-44D03517A126}"/>
              </a:ext>
            </a:extLst>
          </p:cNvPr>
          <p:cNvCxnSpPr/>
          <p:nvPr/>
        </p:nvCxnSpPr>
        <p:spPr>
          <a:xfrm>
            <a:off x="2192785" y="1198485"/>
            <a:ext cx="0" cy="4962618"/>
          </a:xfrm>
          <a:prstGeom prst="line">
            <a:avLst/>
          </a:prstGeom>
        </p:spPr>
        <p:style>
          <a:lnRef idx="1">
            <a:schemeClr val="dk1"/>
          </a:lnRef>
          <a:fillRef idx="0">
            <a:schemeClr val="dk1"/>
          </a:fillRef>
          <a:effectRef idx="0">
            <a:schemeClr val="dk1"/>
          </a:effectRef>
          <a:fontRef idx="minor">
            <a:schemeClr val="tx1"/>
          </a:fontRef>
        </p:style>
      </p:cxnSp>
      <p:sp>
        <p:nvSpPr>
          <p:cNvPr id="2" name="CuadroTexto 1">
            <a:extLst>
              <a:ext uri="{FF2B5EF4-FFF2-40B4-BE49-F238E27FC236}">
                <a16:creationId xmlns:a16="http://schemas.microsoft.com/office/drawing/2014/main" id="{03151C26-D8E9-B56D-2C19-154915ADE0D7}"/>
              </a:ext>
            </a:extLst>
          </p:cNvPr>
          <p:cNvSpPr txBox="1"/>
          <p:nvPr/>
        </p:nvSpPr>
        <p:spPr>
          <a:xfrm>
            <a:off x="811521" y="5499999"/>
            <a:ext cx="878890" cy="523220"/>
          </a:xfrm>
          <a:prstGeom prst="rect">
            <a:avLst/>
          </a:prstGeom>
          <a:noFill/>
        </p:spPr>
        <p:txBody>
          <a:bodyPr wrap="square" rtlCol="0">
            <a:spAutoFit/>
          </a:bodyPr>
          <a:lstStyle/>
          <a:p>
            <a:pPr algn="ctr"/>
            <a:r>
              <a:rPr lang="es-ES" b="1" dirty="0">
                <a:latin typeface="Futura Medium"/>
              </a:rPr>
              <a:t>3:30</a:t>
            </a:r>
          </a:p>
          <a:p>
            <a:pPr algn="ctr"/>
            <a:r>
              <a:rPr lang="es-ES" sz="1000" dirty="0">
                <a:latin typeface="Futura Medium"/>
              </a:rPr>
              <a:t>minutes</a:t>
            </a:r>
          </a:p>
        </p:txBody>
      </p:sp>
      <p:sp>
        <p:nvSpPr>
          <p:cNvPr id="7" name="TextBox 6">
            <a:extLst>
              <a:ext uri="{FF2B5EF4-FFF2-40B4-BE49-F238E27FC236}">
                <a16:creationId xmlns:a16="http://schemas.microsoft.com/office/drawing/2014/main" id="{6057C4BF-3BC3-E6BF-F5DE-8C1E290FD958}"/>
              </a:ext>
            </a:extLst>
          </p:cNvPr>
          <p:cNvSpPr txBox="1"/>
          <p:nvPr/>
        </p:nvSpPr>
        <p:spPr>
          <a:xfrm>
            <a:off x="2318645" y="2507149"/>
            <a:ext cx="9391801" cy="2623795"/>
          </a:xfrm>
          <a:prstGeom prst="rect">
            <a:avLst/>
          </a:prstGeom>
          <a:noFill/>
        </p:spPr>
        <p:txBody>
          <a:bodyPr wrap="square">
            <a:spAutoFit/>
          </a:bodyPr>
          <a:lstStyle/>
          <a:p>
            <a:pPr marL="0" marR="0" algn="just">
              <a:lnSpc>
                <a:spcPct val="115000"/>
              </a:lnSpc>
              <a:spcBef>
                <a:spcPts val="0"/>
              </a:spcBef>
              <a:spcAft>
                <a:spcPts val="1000"/>
              </a:spcAft>
            </a:pPr>
            <a:r>
              <a:rPr lang="fr-FR" sz="1800" b="1" dirty="0">
                <a:effectLst/>
                <a:latin typeface="Calibri" panose="020F0502020204030204" pitchFamily="34" charset="0"/>
                <a:ea typeface="Calibri" panose="020F0502020204030204" pitchFamily="34" charset="0"/>
                <a:cs typeface="Calibri" panose="020F0502020204030204" pitchFamily="34" charset="0"/>
              </a:rPr>
              <a:t>Mesures de protection sociales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1000"/>
              </a:spcAft>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Calibri" panose="020F0502020204030204" pitchFamily="34" charset="0"/>
              </a:rPr>
              <a:t>100 familles vulnérables ont été identifiées et orientées </a:t>
            </a:r>
            <a:r>
              <a:rPr lang="fr-CH" sz="1800" dirty="0">
                <a:effectLst/>
                <a:latin typeface="Calibri" panose="020F0502020204030204" pitchFamily="34" charset="0"/>
                <a:ea typeface="Calibri" panose="020F0502020204030204" pitchFamily="34" charset="0"/>
                <a:cs typeface="Calibri" panose="020F0502020204030204" pitchFamily="34" charset="0"/>
              </a:rPr>
              <a:t>sur l’entreprenariat selon des critères de vulnérabilités bien définis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1000"/>
              </a:spcAft>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Calibri" panose="020F0502020204030204" pitchFamily="34" charset="0"/>
              </a:rPr>
              <a:t>Les micros plans d’affaires sont en cours d’élaboration pour ces 100 familles pour bénéficier d’un montant plafond de 200 000 FCFA par famille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just"/>
            <a:r>
              <a:rPr lang="fr-FR" sz="1800" dirty="0">
                <a:effectLst/>
                <a:latin typeface="Calibri" panose="020F0502020204030204" pitchFamily="34" charset="0"/>
                <a:ea typeface="Calibri" panose="020F0502020204030204" pitchFamily="34" charset="0"/>
              </a:rPr>
              <a:t>L’identification en cours de 100 enfants de plus de 14 ans pour bénéficier d’une formation qualifiante dans les corps de métiers porteurs de leur choix</a:t>
            </a:r>
            <a:endParaRPr lang="en-US" dirty="0"/>
          </a:p>
        </p:txBody>
      </p:sp>
      <p:sp>
        <p:nvSpPr>
          <p:cNvPr id="16" name="TextBox 15">
            <a:extLst>
              <a:ext uri="{FF2B5EF4-FFF2-40B4-BE49-F238E27FC236}">
                <a16:creationId xmlns:a16="http://schemas.microsoft.com/office/drawing/2014/main" id="{ABE290F3-132E-2C7B-8354-68516F9A333C}"/>
              </a:ext>
            </a:extLst>
          </p:cNvPr>
          <p:cNvSpPr txBox="1"/>
          <p:nvPr/>
        </p:nvSpPr>
        <p:spPr>
          <a:xfrm>
            <a:off x="2195149" y="1198485"/>
            <a:ext cx="9758552" cy="1029256"/>
          </a:xfrm>
          <a:prstGeom prst="rect">
            <a:avLst/>
          </a:prstGeom>
          <a:noFill/>
        </p:spPr>
        <p:txBody>
          <a:bodyPr wrap="square">
            <a:spAutoFit/>
          </a:bodyPr>
          <a:lstStyle/>
          <a:p>
            <a:pPr marR="0" lvl="0" algn="just">
              <a:lnSpc>
                <a:spcPct val="115000"/>
              </a:lnSpc>
              <a:spcBef>
                <a:spcPts val="0"/>
              </a:spcBef>
              <a:spcAft>
                <a:spcPts val="1000"/>
              </a:spcAft>
            </a:pPr>
            <a:r>
              <a:rPr lang="fr-CH" sz="1800" dirty="0">
                <a:effectLst/>
                <a:latin typeface="Calibri" panose="020F0502020204030204" pitchFamily="34" charset="0"/>
                <a:ea typeface="Calibri" panose="020F0502020204030204" pitchFamily="34" charset="0"/>
                <a:cs typeface="Calibri" panose="020F0502020204030204" pitchFamily="34" charset="0"/>
              </a:rPr>
              <a:t>Comme effet des sessions de formation données sur la parentalité positive à Nièna, il a été constaté une implication de l’Association des Mères d’Elèves dans le suivi de l’éducation de leurs enfants, le suivi de leur présence physique dans les classes, le suivi à domicile et les résultats scolaires.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28905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a:extLst>
            <a:ext uri="{FF2B5EF4-FFF2-40B4-BE49-F238E27FC236}">
              <a16:creationId xmlns:a16="http://schemas.microsoft.com/office/drawing/2014/main" id="{F14DAEF9-5395-CE2F-1809-CF199E27FA49}"/>
            </a:ext>
          </a:extLst>
        </p:cNvPr>
        <p:cNvGrpSpPr/>
        <p:nvPr/>
      </p:nvGrpSpPr>
      <p:grpSpPr>
        <a:xfrm>
          <a:off x="0" y="0"/>
          <a:ext cx="0" cy="0"/>
          <a:chOff x="0" y="0"/>
          <a:chExt cx="0" cy="0"/>
        </a:xfrm>
      </p:grpSpPr>
      <p:sp>
        <p:nvSpPr>
          <p:cNvPr id="101" name="Google Shape;101;p1">
            <a:extLst>
              <a:ext uri="{FF2B5EF4-FFF2-40B4-BE49-F238E27FC236}">
                <a16:creationId xmlns:a16="http://schemas.microsoft.com/office/drawing/2014/main" id="{C9E04C5A-8653-018D-3D37-A243B2F8865C}"/>
              </a:ext>
            </a:extLst>
          </p:cNvPr>
          <p:cNvSpPr txBox="1"/>
          <p:nvPr/>
        </p:nvSpPr>
        <p:spPr>
          <a:xfrm>
            <a:off x="2438400" y="2733675"/>
            <a:ext cx="8614410" cy="630902"/>
          </a:xfrm>
          <a:prstGeom prst="rect">
            <a:avLst/>
          </a:prstGeom>
          <a:noFill/>
          <a:ln>
            <a:noFill/>
          </a:ln>
        </p:spPr>
        <p:txBody>
          <a:bodyPr spcFirstLastPara="1" wrap="square" lIns="91425" tIns="45700" rIns="91425" bIns="45700" anchor="t" anchorCtr="0">
            <a:spAutoFit/>
          </a:bodyPr>
          <a:lstStyle/>
          <a:p>
            <a:pPr marL="171450" lvl="0" indent="-171450">
              <a:buFont typeface="Arial" panose="020B0604020202020204" pitchFamily="34" charset="0"/>
              <a:buChar char="•"/>
            </a:pPr>
            <a:r>
              <a:rPr lang="fr-FR" sz="700" b="1" dirty="0">
                <a:solidFill>
                  <a:schemeClr val="bg1"/>
                </a:solidFill>
                <a:latin typeface="Poppins"/>
                <a:ea typeface="Poppins"/>
                <a:cs typeface="Poppins"/>
                <a:sym typeface="Poppins"/>
              </a:rPr>
              <a:t>d</a:t>
            </a:r>
            <a:br>
              <a:rPr lang="fr-FR" sz="2800" b="1" dirty="0">
                <a:solidFill>
                  <a:srgbClr val="0070C0"/>
                </a:solidFill>
                <a:latin typeface="Poppins"/>
                <a:ea typeface="Poppins"/>
                <a:cs typeface="Poppins"/>
                <a:sym typeface="Poppins"/>
              </a:rPr>
            </a:br>
            <a:r>
              <a:rPr lang="fr-FR" sz="1000" b="1" dirty="0">
                <a:solidFill>
                  <a:schemeClr val="bg1"/>
                </a:solidFill>
                <a:latin typeface="Poppins"/>
                <a:ea typeface="Poppins"/>
                <a:cs typeface="Poppins"/>
                <a:sym typeface="Poppins"/>
              </a:rPr>
              <a:t>s</a:t>
            </a:r>
            <a:endParaRPr lang="fr-FR" sz="2400" b="1" dirty="0">
              <a:solidFill>
                <a:schemeClr val="accent4">
                  <a:lumMod val="60000"/>
                  <a:lumOff val="40000"/>
                </a:schemeClr>
              </a:solidFill>
              <a:latin typeface="Poppins"/>
              <a:ea typeface="Poppins"/>
              <a:cs typeface="Poppins"/>
              <a:sym typeface="Poppins"/>
            </a:endParaRPr>
          </a:p>
          <a:p>
            <a:endParaRPr lang="fr-FR" dirty="0">
              <a:solidFill>
                <a:schemeClr val="accent3">
                  <a:lumMod val="75000"/>
                </a:schemeClr>
              </a:solidFill>
              <a:latin typeface="Poppins"/>
              <a:ea typeface="Poppins"/>
              <a:cs typeface="Poppins"/>
              <a:sym typeface="Poppins"/>
            </a:endParaRPr>
          </a:p>
        </p:txBody>
      </p:sp>
      <p:sp>
        <p:nvSpPr>
          <p:cNvPr id="14" name="Textfeld 13">
            <a:extLst>
              <a:ext uri="{FF2B5EF4-FFF2-40B4-BE49-F238E27FC236}">
                <a16:creationId xmlns:a16="http://schemas.microsoft.com/office/drawing/2014/main" id="{90F7F672-6A62-21B7-36CC-B322D4916137}"/>
              </a:ext>
            </a:extLst>
          </p:cNvPr>
          <p:cNvSpPr txBox="1"/>
          <p:nvPr/>
        </p:nvSpPr>
        <p:spPr>
          <a:xfrm>
            <a:off x="371476" y="1190625"/>
            <a:ext cx="1825072" cy="4955203"/>
          </a:xfrm>
          <a:prstGeom prst="rect">
            <a:avLst/>
          </a:prstGeom>
          <a:noFill/>
        </p:spPr>
        <p:txBody>
          <a:bodyPr wrap="square">
            <a:spAutoFit/>
          </a:bodyPr>
          <a:lstStyle/>
          <a:p>
            <a:pPr algn="r"/>
            <a:r>
              <a:rPr lang="fr-FR" sz="1200" b="1" dirty="0">
                <a:latin typeface="Futura Medium"/>
                <a:ea typeface="Poppins"/>
                <a:cs typeface="Poppins"/>
                <a:sym typeface="Poppins"/>
              </a:rPr>
              <a:t>Quelles sont les lacunes existantes et quelles solutions </a:t>
            </a:r>
            <a:r>
              <a:rPr lang="fr-FR" sz="1200" b="1" dirty="0">
                <a:effectLst/>
                <a:latin typeface="Futura Medium"/>
                <a:ea typeface="Aptos" panose="020B0004020202020204" pitchFamily="34" charset="0"/>
              </a:rPr>
              <a:t>pourraient être proposées </a:t>
            </a:r>
            <a:r>
              <a:rPr lang="fr-FR" sz="1200" b="1" dirty="0">
                <a:latin typeface="Futura Medium"/>
                <a:ea typeface="Poppins"/>
                <a:cs typeface="Poppins"/>
                <a:sym typeface="Poppins"/>
              </a:rPr>
              <a:t>pour renforcer le mécanisme de protection sociale (en particulier la gestion des cas) au sein de nos sites de nos projets/site d'intervention ?</a:t>
            </a:r>
          </a:p>
          <a:p>
            <a:pPr algn="r"/>
            <a:endParaRPr lang="fr-FR" sz="1200" b="1" dirty="0">
              <a:latin typeface="Futura Medium"/>
              <a:ea typeface="Poppins"/>
              <a:cs typeface="Poppins"/>
              <a:sym typeface="Poppins"/>
            </a:endParaRPr>
          </a:p>
          <a:p>
            <a:pPr algn="r"/>
            <a:endParaRPr lang="fr-FR" sz="1200" b="1" dirty="0">
              <a:latin typeface="Futura Medium"/>
              <a:ea typeface="Poppins"/>
              <a:cs typeface="Poppins"/>
              <a:sym typeface="Poppins"/>
            </a:endParaRPr>
          </a:p>
          <a:p>
            <a:r>
              <a:rPr lang="fr-FR" sz="1200" i="1" dirty="0" err="1">
                <a:latin typeface="Futura Medium"/>
                <a:ea typeface="Poppins"/>
                <a:cs typeface="Poppins"/>
                <a:sym typeface="Poppins"/>
              </a:rPr>
              <a:t>Veuillez dresser la liste de vos </a:t>
            </a:r>
            <a:r>
              <a:rPr lang="fr-FR" sz="1200" i="1" dirty="0">
                <a:latin typeface="Futura Medium"/>
                <a:ea typeface="Poppins"/>
                <a:cs typeface="Poppins"/>
                <a:sym typeface="Poppins"/>
              </a:rPr>
              <a:t>idées </a:t>
            </a:r>
            <a:r>
              <a:rPr lang="fr-FR" sz="1200" i="1" dirty="0" err="1">
                <a:latin typeface="Futura Medium"/>
                <a:ea typeface="Poppins"/>
                <a:cs typeface="Poppins"/>
                <a:sym typeface="Poppins"/>
              </a:rPr>
              <a:t>en utilisant des </a:t>
            </a:r>
            <a:r>
              <a:rPr lang="fr-FR" sz="1200" i="1" dirty="0">
                <a:latin typeface="Futura Medium"/>
                <a:ea typeface="Poppins"/>
                <a:cs typeface="Poppins"/>
                <a:sym typeface="Poppins"/>
              </a:rPr>
              <a:t>puces</a:t>
            </a:r>
            <a:r>
              <a:rPr lang="fr-FR" sz="1600" i="1" dirty="0">
                <a:latin typeface="Poppins"/>
                <a:ea typeface="Poppins"/>
                <a:cs typeface="Poppins"/>
                <a:sym typeface="Poppins"/>
              </a:rPr>
              <a:t>.  </a:t>
            </a:r>
          </a:p>
          <a:p>
            <a:pPr algn="r"/>
            <a:r>
              <a:rPr lang="fr-FR" sz="1200" b="1" dirty="0">
                <a:latin typeface="Futura Medium"/>
                <a:ea typeface="Poppins"/>
                <a:cs typeface="Poppins"/>
                <a:sym typeface="Poppins"/>
              </a:rPr>
              <a:t> </a:t>
            </a:r>
          </a:p>
          <a:p>
            <a:endParaRPr lang="fr-FR" sz="2800" b="1" dirty="0">
              <a:solidFill>
                <a:srgbClr val="1F3864"/>
              </a:solidFill>
              <a:latin typeface="Poppins"/>
              <a:cs typeface="Poppins"/>
              <a:sym typeface="Poppins"/>
            </a:endParaRPr>
          </a:p>
          <a:p>
            <a:endParaRPr lang="fr-FR" sz="2800" b="1" dirty="0">
              <a:solidFill>
                <a:srgbClr val="1F3864"/>
              </a:solidFill>
              <a:latin typeface="Poppins"/>
              <a:cs typeface="Poppins"/>
              <a:sym typeface="Poppins"/>
            </a:endParaRPr>
          </a:p>
          <a:p>
            <a:endParaRPr lang="es-419" sz="2800" dirty="0"/>
          </a:p>
        </p:txBody>
      </p:sp>
      <p:cxnSp>
        <p:nvCxnSpPr>
          <p:cNvPr id="3" name="Conector recto 2">
            <a:extLst>
              <a:ext uri="{FF2B5EF4-FFF2-40B4-BE49-F238E27FC236}">
                <a16:creationId xmlns:a16="http://schemas.microsoft.com/office/drawing/2014/main" id="{B83AF253-8A8E-8748-21A7-ED71543FFE3E}"/>
              </a:ext>
            </a:extLst>
          </p:cNvPr>
          <p:cNvCxnSpPr/>
          <p:nvPr/>
        </p:nvCxnSpPr>
        <p:spPr>
          <a:xfrm>
            <a:off x="2192785" y="1198485"/>
            <a:ext cx="0" cy="4962618"/>
          </a:xfrm>
          <a:prstGeom prst="line">
            <a:avLst/>
          </a:prstGeom>
        </p:spPr>
        <p:style>
          <a:lnRef idx="1">
            <a:schemeClr val="dk1"/>
          </a:lnRef>
          <a:fillRef idx="0">
            <a:schemeClr val="dk1"/>
          </a:fillRef>
          <a:effectRef idx="0">
            <a:schemeClr val="dk1"/>
          </a:effectRef>
          <a:fontRef idx="minor">
            <a:schemeClr val="tx1"/>
          </a:fontRef>
        </p:style>
      </p:cxnSp>
      <p:pic>
        <p:nvPicPr>
          <p:cNvPr id="2" name="Imagen 1" descr="Icono&#10;&#10;Descripción generada automáticamente">
            <a:extLst>
              <a:ext uri="{FF2B5EF4-FFF2-40B4-BE49-F238E27FC236}">
                <a16:creationId xmlns:a16="http://schemas.microsoft.com/office/drawing/2014/main" id="{B3B98309-8C82-4F8F-3852-6E03B45E49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227" y="5108083"/>
            <a:ext cx="1118584" cy="1118584"/>
          </a:xfrm>
          <a:prstGeom prst="rect">
            <a:avLst/>
          </a:prstGeom>
        </p:spPr>
      </p:pic>
      <p:sp>
        <p:nvSpPr>
          <p:cNvPr id="4" name="CuadroTexto 3">
            <a:extLst>
              <a:ext uri="{FF2B5EF4-FFF2-40B4-BE49-F238E27FC236}">
                <a16:creationId xmlns:a16="http://schemas.microsoft.com/office/drawing/2014/main" id="{A5D6E75A-98EB-38CD-56E8-4C1428ACF785}"/>
              </a:ext>
            </a:extLst>
          </p:cNvPr>
          <p:cNvSpPr txBox="1"/>
          <p:nvPr/>
        </p:nvSpPr>
        <p:spPr>
          <a:xfrm>
            <a:off x="811521" y="5499999"/>
            <a:ext cx="878890" cy="523220"/>
          </a:xfrm>
          <a:prstGeom prst="rect">
            <a:avLst/>
          </a:prstGeom>
          <a:noFill/>
        </p:spPr>
        <p:txBody>
          <a:bodyPr wrap="square" rtlCol="0">
            <a:spAutoFit/>
          </a:bodyPr>
          <a:lstStyle/>
          <a:p>
            <a:pPr algn="ctr"/>
            <a:r>
              <a:rPr lang="es-ES" b="1" dirty="0">
                <a:latin typeface="Futura Medium"/>
              </a:rPr>
              <a:t>3:30</a:t>
            </a:r>
          </a:p>
          <a:p>
            <a:pPr algn="ctr"/>
            <a:r>
              <a:rPr lang="es-ES" sz="1000" dirty="0">
                <a:latin typeface="Futura Medium"/>
              </a:rPr>
              <a:t>minutes</a:t>
            </a:r>
          </a:p>
        </p:txBody>
      </p:sp>
      <p:sp>
        <p:nvSpPr>
          <p:cNvPr id="6" name="TextBox 5">
            <a:extLst>
              <a:ext uri="{FF2B5EF4-FFF2-40B4-BE49-F238E27FC236}">
                <a16:creationId xmlns:a16="http://schemas.microsoft.com/office/drawing/2014/main" id="{ADC6AC54-A46E-6715-3B35-7DED564E8A9E}"/>
              </a:ext>
            </a:extLst>
          </p:cNvPr>
          <p:cNvSpPr txBox="1"/>
          <p:nvPr/>
        </p:nvSpPr>
        <p:spPr>
          <a:xfrm>
            <a:off x="2296235" y="1259404"/>
            <a:ext cx="9649154" cy="5497146"/>
          </a:xfrm>
          <a:prstGeom prst="rect">
            <a:avLst/>
          </a:prstGeom>
          <a:noFill/>
        </p:spPr>
        <p:txBody>
          <a:bodyPr wrap="square">
            <a:spAutoFit/>
          </a:bodyPr>
          <a:lstStyle/>
          <a:p>
            <a:pPr marL="0" marR="0" algn="just">
              <a:lnSpc>
                <a:spcPct val="115000"/>
              </a:lnSpc>
              <a:spcBef>
                <a:spcPts val="0"/>
              </a:spcBef>
              <a:spcAft>
                <a:spcPts val="1000"/>
              </a:spcAft>
            </a:pPr>
            <a:r>
              <a:rPr lang="fr-FR" sz="1800" b="1" dirty="0">
                <a:effectLst/>
                <a:latin typeface="Calibri" panose="020F0502020204030204" pitchFamily="34" charset="0"/>
                <a:ea typeface="Calibri" panose="020F0502020204030204" pitchFamily="34" charset="0"/>
                <a:cs typeface="Calibri" panose="020F0502020204030204" pitchFamily="34" charset="0"/>
              </a:rPr>
              <a:t>LES LACUNES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1000"/>
              </a:spcAft>
            </a:pPr>
            <a:r>
              <a:rPr lang="fr-FR" sz="1800" dirty="0">
                <a:effectLst/>
                <a:latin typeface="Calibri" panose="020F0502020204030204" pitchFamily="34" charset="0"/>
                <a:ea typeface="Calibri" panose="020F0502020204030204" pitchFamily="34" charset="0"/>
                <a:cs typeface="Calibri" panose="020F0502020204030204" pitchFamily="34" charset="0"/>
              </a:rPr>
              <a:t>- L’insuffisance dans la remontée des informations ou des données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1000"/>
              </a:spcAft>
            </a:pPr>
            <a:r>
              <a:rPr lang="fr-FR" sz="1800" dirty="0">
                <a:effectLst/>
                <a:latin typeface="Calibri" panose="020F0502020204030204" pitchFamily="34" charset="0"/>
                <a:ea typeface="Calibri" panose="020F0502020204030204" pitchFamily="34" charset="0"/>
                <a:cs typeface="Calibri" panose="020F0502020204030204" pitchFamily="34" charset="0"/>
              </a:rPr>
              <a:t>- Difficultés dans le remplissage des registres d’identification des cas de PFTE au niveau communautaire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1000"/>
              </a:spcAft>
            </a:pPr>
            <a:r>
              <a:rPr lang="fr-FR" dirty="0">
                <a:latin typeface="Calibri" panose="020F0502020204030204" pitchFamily="34" charset="0"/>
                <a:ea typeface="Calibri" panose="020F0502020204030204" pitchFamily="34" charset="0"/>
                <a:cs typeface="Calibri" panose="020F0502020204030204" pitchFamily="34" charset="0"/>
              </a:rPr>
              <a:t>- M</a:t>
            </a:r>
            <a:r>
              <a:rPr lang="fr-FR" sz="1800" dirty="0">
                <a:effectLst/>
                <a:latin typeface="Calibri" panose="020F0502020204030204" pitchFamily="34" charset="0"/>
                <a:ea typeface="Calibri" panose="020F0502020204030204" pitchFamily="34" charset="0"/>
                <a:cs typeface="Calibri" panose="020F0502020204030204" pitchFamily="34" charset="0"/>
              </a:rPr>
              <a:t>auvais comportement constaté chez certains enfants victimes de PFTE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1000"/>
              </a:spcAft>
            </a:pPr>
            <a:r>
              <a:rPr lang="fr-FR" dirty="0">
                <a:latin typeface="Calibri" panose="020F0502020204030204" pitchFamily="34" charset="0"/>
                <a:ea typeface="Calibri" panose="020F0502020204030204" pitchFamily="34" charset="0"/>
                <a:cs typeface="Calibri" panose="020F0502020204030204" pitchFamily="34" charset="0"/>
              </a:rPr>
              <a:t>- C</a:t>
            </a:r>
            <a:r>
              <a:rPr lang="fr-FR" sz="1800" dirty="0">
                <a:effectLst/>
                <a:latin typeface="Calibri" panose="020F0502020204030204" pitchFamily="34" charset="0"/>
                <a:ea typeface="Calibri" panose="020F0502020204030204" pitchFamily="34" charset="0"/>
                <a:cs typeface="Calibri" panose="020F0502020204030204" pitchFamily="34" charset="0"/>
              </a:rPr>
              <a:t>as isolés de raquette de la police et de la gendarmerie pour le référencement des enfants victimes de PFTE pour la gestion de cas;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1000"/>
              </a:spcAft>
            </a:pPr>
            <a:r>
              <a:rPr lang="fr-FR" sz="1800" dirty="0">
                <a:effectLst/>
                <a:latin typeface="Calibri" panose="020F0502020204030204" pitchFamily="34" charset="0"/>
                <a:ea typeface="Calibri" panose="020F0502020204030204" pitchFamily="34" charset="0"/>
                <a:cs typeface="Calibri" panose="020F0502020204030204" pitchFamily="34" charset="0"/>
              </a:rPr>
              <a:t>- Déficit de coordination de gestion des cas entre les acteurs de protection au niveau local;</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1000"/>
              </a:spcAft>
            </a:pPr>
            <a:r>
              <a:rPr lang="fr-FR" dirty="0">
                <a:latin typeface="Calibri" panose="020F0502020204030204" pitchFamily="34" charset="0"/>
                <a:ea typeface="Calibri" panose="020F0502020204030204" pitchFamily="34" charset="0"/>
                <a:cs typeface="Calibri" panose="020F0502020204030204" pitchFamily="34" charset="0"/>
              </a:rPr>
              <a:t>- F</a:t>
            </a:r>
            <a:r>
              <a:rPr lang="fr-FR" sz="1800" dirty="0">
                <a:effectLst/>
                <a:latin typeface="Calibri" panose="020F0502020204030204" pitchFamily="34" charset="0"/>
                <a:ea typeface="Calibri" panose="020F0502020204030204" pitchFamily="34" charset="0"/>
                <a:cs typeface="Calibri" panose="020F0502020204030204" pitchFamily="34" charset="0"/>
              </a:rPr>
              <a:t>aible participation des services techniques sur le choix des ménages vulnérables</a:t>
            </a:r>
            <a:r>
              <a:rPr lang="fr-FR" dirty="0">
                <a:latin typeface="Calibri" panose="020F0502020204030204" pitchFamily="34" charset="0"/>
                <a:ea typeface="Calibri" panose="020F0502020204030204" pitchFamily="34" charset="0"/>
                <a:cs typeface="Calibri" panose="020F0502020204030204" pitchFamily="34" charset="0"/>
              </a:rPr>
              <a:t>;</a:t>
            </a:r>
            <a:endParaRPr lang="fr-FR" sz="18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15000"/>
              </a:lnSpc>
              <a:spcBef>
                <a:spcPts val="0"/>
              </a:spcBef>
              <a:spcAft>
                <a:spcPts val="1000"/>
              </a:spcAft>
            </a:pPr>
            <a:r>
              <a:rPr lang="fr-FR" dirty="0">
                <a:latin typeface="Calibri" panose="020F0502020204030204" pitchFamily="34" charset="0"/>
                <a:ea typeface="Calibri" panose="020F0502020204030204" pitchFamily="34" charset="0"/>
                <a:cs typeface="Calibri" panose="020F0502020204030204" pitchFamily="34" charset="0"/>
              </a:rPr>
              <a:t>- F</a:t>
            </a:r>
            <a:r>
              <a:rPr lang="fr-FR" sz="1800" dirty="0">
                <a:effectLst/>
                <a:latin typeface="Calibri" panose="020F0502020204030204" pitchFamily="34" charset="0"/>
                <a:ea typeface="Calibri" panose="020F0502020204030204" pitchFamily="34" charset="0"/>
                <a:cs typeface="Calibri" panose="020F0502020204030204" pitchFamily="34" charset="0"/>
              </a:rPr>
              <a:t>aible représentativité des femmes parmi les 100 personnes des ménages vulnérables identifiés;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1000"/>
              </a:spcAft>
            </a:pPr>
            <a:r>
              <a:rPr lang="fr-FR" sz="1800" dirty="0">
                <a:effectLst/>
                <a:latin typeface="Calibri" panose="020F0502020204030204" pitchFamily="34" charset="0"/>
                <a:ea typeface="Calibri" panose="020F0502020204030204" pitchFamily="34" charset="0"/>
                <a:cs typeface="Calibri" panose="020F0502020204030204" pitchFamily="34" charset="0"/>
              </a:rPr>
              <a:t>- Insuffisance des mesures d’accompagnement pour la réalisation de certaines activités du CGS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1000"/>
              </a:spcAft>
            </a:pPr>
            <a:r>
              <a:rPr lang="fr-FR" sz="1800" dirty="0">
                <a:effectLst/>
                <a:latin typeface="Calibri" panose="020F0502020204030204" pitchFamily="34" charset="0"/>
                <a:ea typeface="Calibri" panose="020F0502020204030204" pitchFamily="34" charset="0"/>
                <a:cs typeface="Calibri" panose="020F0502020204030204" pitchFamily="34" charset="0"/>
              </a:rPr>
              <a:t>- Faible financement des plans d’Action élaborés par les Clubs d’enfants et le parlement des enfants,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7741073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997CC2B81DBB44AED5537D60E4BBE5" ma:contentTypeVersion="14" ma:contentTypeDescription="Create a new document." ma:contentTypeScope="" ma:versionID="78020f7691337253e74eeb8977b39d44">
  <xsd:schema xmlns:xsd="http://www.w3.org/2001/XMLSchema" xmlns:xs="http://www.w3.org/2001/XMLSchema" xmlns:p="http://schemas.microsoft.com/office/2006/metadata/properties" xmlns:ns2="f8e7f2b3-610c-4b32-a8cb-859dc69817ff" xmlns:ns3="d77cec21-11d5-4799-b4f7-6089c1533cda" targetNamespace="http://schemas.microsoft.com/office/2006/metadata/properties" ma:root="true" ma:fieldsID="f9556dcbc63636d36e34ae61f053aa01" ns2:_="" ns3:_="">
    <xsd:import namespace="f8e7f2b3-610c-4b32-a8cb-859dc69817ff"/>
    <xsd:import namespace="d77cec21-11d5-4799-b4f7-6089c1533cd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ServiceObjectDetectorVersions"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e7f2b3-610c-4b32-a8cb-859dc69817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4aecfc66-2438-4422-8257-4187c91d1707}" ma:internalName="TaxCatchAll" ma:showField="CatchAllData" ma:web="f8e7f2b3-610c-4b32-a8cb-859dc69817f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77cec21-11d5-4799-b4f7-6089c1533cd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8153cd3-5fa3-4a93-92b7-49cc455a346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77cec21-11d5-4799-b4f7-6089c1533cda">
      <Terms xmlns="http://schemas.microsoft.com/office/infopath/2007/PartnerControls"/>
    </lcf76f155ced4ddcb4097134ff3c332f>
    <TaxCatchAll xmlns="f8e7f2b3-610c-4b32-a8cb-859dc69817f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04B5B0-6D02-4607-92AE-47C31DA8A855}">
  <ds:schemaRefs>
    <ds:schemaRef ds:uri="d77cec21-11d5-4799-b4f7-6089c1533cda"/>
    <ds:schemaRef ds:uri="f8e7f2b3-610c-4b32-a8cb-859dc69817f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C4CE3AF-E7BF-4F93-BDFF-49068A2F78EF}">
  <ds:schemaRefs>
    <ds:schemaRef ds:uri="http://schemas.microsoft.com/office/infopath/2007/PartnerControls"/>
    <ds:schemaRef ds:uri="f8e7f2b3-610c-4b32-a8cb-859dc69817ff"/>
    <ds:schemaRef ds:uri="http://purl.org/dc/terms/"/>
    <ds:schemaRef ds:uri="http://schemas.microsoft.com/office/2006/documentManagement/types"/>
    <ds:schemaRef ds:uri="d77cec21-11d5-4799-b4f7-6089c1533cda"/>
    <ds:schemaRef ds:uri="http://purl.org/dc/elements/1.1/"/>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7DFD25A9-08DB-4012-806B-1AED5C9351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0</TotalTime>
  <Words>1926</Words>
  <Application>Microsoft Office PowerPoint</Application>
  <PresentationFormat>Breitbild</PresentationFormat>
  <Paragraphs>182</Paragraphs>
  <Slides>12</Slides>
  <Notes>12</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12</vt:i4>
      </vt:variant>
    </vt:vector>
  </HeadingPairs>
  <TitlesOfParts>
    <vt:vector size="19" baseType="lpstr">
      <vt:lpstr>Arial</vt:lpstr>
      <vt:lpstr>Calibri</vt:lpstr>
      <vt:lpstr>Calibri Light</vt:lpstr>
      <vt:lpstr>Futura LT</vt:lpstr>
      <vt:lpstr>Futura Medium</vt:lpstr>
      <vt:lpstr>Poppins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Gabriela Degen</dc:creator>
  <cp:keywords>docId:4EE95CE3452BF712824D7C43120A8D1C</cp:keywords>
  <cp:lastModifiedBy>Mariam Abdel Baky</cp:lastModifiedBy>
  <cp:revision>66</cp:revision>
  <dcterms:created xsi:type="dcterms:W3CDTF">2023-12-15T16:54:21Z</dcterms:created>
  <dcterms:modified xsi:type="dcterms:W3CDTF">2024-09-20T10:59:10Z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0x01010085997CC2B81DBB44AED5537D60E4BBE5</vt:lpwstr>
  </property>
  <property fmtid="{D5CDD505-2E9C-101B-9397-08002B2CF9AE}" pid="3" name="MediaServiceImageTags">
    <vt:lpwstr/>
  </property>
</Properties>
</file>