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48" r:id="rId1"/>
  </p:sldMasterIdLst>
  <p:notesMasterIdLst>
    <p:notesMasterId r:id="rId5"/>
  </p:notesMasterIdLst>
  <p:sldIdLst>
    <p:sldId id="256" r:id="rId2"/>
    <p:sldId id="257" r:id="rId3"/>
    <p:sldId id="258" r:id="rId4"/>
  </p:sldIdLst>
  <p:sldSz cx="12192000" cy="6858000"/>
  <p:notesSz cx="6858000" cy="9144000"/>
  <p:embeddedFontLst>
    <p:embeddedFont>
      <p:font typeface="Poppins" panose="00000500000000000000" pitchFamily="2" charset="0"/>
      <p:regular r:id="rId6"/>
      <p:bold r:id="rId7"/>
      <p:italic r:id="rId8"/>
      <p:boldItalic r:id="rId9"/>
    </p:embeddedFont>
    <p:embeddedFont>
      <p:font typeface="Poppins Medium" panose="00000600000000000000" pitchFamily="2" charset="0"/>
      <p:regular r:id="rId10"/>
      <p:bold r:id="rId11"/>
      <p:italic r:id="rId12"/>
      <p:boldItalic r:id="rId13"/>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185">
          <p15:clr>
            <a:srgbClr val="A4A3A4"/>
          </p15:clr>
        </p15:guide>
        <p15:guide id="2" pos="3341">
          <p15:clr>
            <a:srgbClr val="A4A3A4"/>
          </p15:clr>
        </p15:guide>
        <p15:guide id="3" pos="347">
          <p15:clr>
            <a:srgbClr val="A4A3A4"/>
          </p15:clr>
        </p15:guide>
        <p15:guide id="4" orient="horz" pos="2205">
          <p15:clr>
            <a:srgbClr val="A4A3A4"/>
          </p15:clr>
        </p15:guide>
      </p15:sldGuideLst>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7" roundtripDataSignature="AMtx7miYKDyeXAWGbxMxXq0lzZyBEQbVj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2" d="100"/>
          <a:sy n="62" d="100"/>
        </p:scale>
        <p:origin x="804" y="56"/>
      </p:cViewPr>
      <p:guideLst>
        <p:guide orient="horz" pos="1185"/>
        <p:guide pos="3341"/>
        <p:guide pos="347"/>
        <p:guide orient="horz" pos="2205"/>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font" Target="fonts/font3.fntdata"/><Relationship Id="rId13" Type="http://schemas.openxmlformats.org/officeDocument/2006/relationships/font" Target="fonts/font8.fntdata"/><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font" Target="fonts/font2.fntdata"/><Relationship Id="rId12" Type="http://schemas.openxmlformats.org/officeDocument/2006/relationships/font" Target="fonts/font7.fntdata"/><Relationship Id="rId17" Type="http://customschemas.google.com/relationships/presentationmetadata" Target="metadata"/><Relationship Id="rId2" Type="http://schemas.openxmlformats.org/officeDocument/2006/relationships/slide" Target="slides/slide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font" Target="fonts/font1.fntdata"/><Relationship Id="rId11" Type="http://schemas.openxmlformats.org/officeDocument/2006/relationships/font" Target="fonts/font6.fntdata"/><Relationship Id="rId5" Type="http://schemas.openxmlformats.org/officeDocument/2006/relationships/notesMaster" Target="notesMasters/notesMaster1.xml"/><Relationship Id="rId10" Type="http://schemas.openxmlformats.org/officeDocument/2006/relationships/font" Target="fonts/font5.fntdata"/><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font" Target="fonts/font4.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fr-FR" sz="1200" b="0" i="0" u="none" strike="noStrike" cap="none">
                <a:solidFill>
                  <a:schemeClr val="dk1"/>
                </a:solidFill>
                <a:latin typeface="Calibri"/>
                <a:ea typeface="Calibri"/>
                <a:cs typeface="Calibri"/>
                <a:sym typeface="Calibri"/>
              </a:rPr>
              <a:t>‹Nr.›</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2" name="Google Shape;92;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200"/>
              <a:buFont typeface="Calibri"/>
              <a:buNone/>
            </a:pPr>
            <a:endParaRPr/>
          </a:p>
        </p:txBody>
      </p:sp>
      <p:sp>
        <p:nvSpPr>
          <p:cNvPr id="93" name="Google Shape;93;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Clr>
                <a:schemeClr val="dk1"/>
              </a:buClr>
              <a:buSzPts val="1200"/>
              <a:buFont typeface="Calibri"/>
              <a:buNone/>
            </a:pPr>
            <a:fld id="{00000000-1234-1234-1234-123412341234}" type="slidenum">
              <a:rPr lang="fr-FR"/>
              <a:t>1</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2" name="Google Shape;102;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200"/>
              <a:buFont typeface="Calibri"/>
              <a:buNone/>
            </a:pPr>
            <a:r>
              <a:rPr lang="fr-FR"/>
              <a:t>Christian / Gabriela</a:t>
            </a:r>
            <a:endParaRPr/>
          </a:p>
        </p:txBody>
      </p:sp>
      <p:sp>
        <p:nvSpPr>
          <p:cNvPr id="103" name="Google Shape;103;p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Clr>
                <a:schemeClr val="dk1"/>
              </a:buClr>
              <a:buSzPts val="1200"/>
              <a:buFont typeface="Calibri"/>
              <a:buNone/>
            </a:pPr>
            <a:fld id="{00000000-1234-1234-1234-123412341234}" type="slidenum">
              <a:rPr lang="fr-FR"/>
              <a:t>2</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2" name="Google Shape;112;p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200"/>
              <a:buFont typeface="Calibri"/>
              <a:buNone/>
            </a:pPr>
            <a:endParaRPr/>
          </a:p>
        </p:txBody>
      </p:sp>
      <p:sp>
        <p:nvSpPr>
          <p:cNvPr id="113" name="Google Shape;113;p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Clr>
                <a:schemeClr val="dk1"/>
              </a:buClr>
              <a:buSzPts val="1200"/>
              <a:buFont typeface="Calibri"/>
              <a:buNone/>
            </a:pPr>
            <a:fld id="{00000000-1234-1234-1234-123412341234}" type="slidenum">
              <a:rPr lang="fr-FR"/>
              <a:t>3</a:t>
            </a:fld>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jp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elfolie" type="title">
  <p:cSld name="TITLE">
    <p:spTree>
      <p:nvGrpSpPr>
        <p:cNvPr id="1" name="Shape 15"/>
        <p:cNvGrpSpPr/>
        <p:nvPr/>
      </p:nvGrpSpPr>
      <p:grpSpPr>
        <a:xfrm>
          <a:off x="0" y="0"/>
          <a:ext cx="0" cy="0"/>
          <a:chOff x="0" y="0"/>
          <a:chExt cx="0" cy="0"/>
        </a:xfrm>
      </p:grpSpPr>
      <p:sp>
        <p:nvSpPr>
          <p:cNvPr id="16" name="Google Shape;16;p5"/>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5"/>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fr-FR"/>
              <a:t>‹Nr.›</a:t>
            </a:fld>
            <a:endParaRPr/>
          </a:p>
        </p:txBody>
      </p:sp>
      <p:pic>
        <p:nvPicPr>
          <p:cNvPr id="21" name="Google Shape;21;p5"/>
          <p:cNvPicPr preferRelativeResize="0"/>
          <p:nvPr/>
        </p:nvPicPr>
        <p:blipFill rotWithShape="1">
          <a:blip r:embed="rId2">
            <a:alphaModFix/>
          </a:blip>
          <a:srcRect/>
          <a:stretch/>
        </p:blipFill>
        <p:spPr>
          <a:xfrm>
            <a:off x="8573861" y="1838325"/>
            <a:ext cx="3629025" cy="5019675"/>
          </a:xfrm>
          <a:prstGeom prst="rect">
            <a:avLst/>
          </a:prstGeom>
          <a:noFill/>
          <a:ln>
            <a:noFill/>
          </a:ln>
        </p:spPr>
      </p:pic>
      <p:pic>
        <p:nvPicPr>
          <p:cNvPr id="22" name="Google Shape;22;p5"/>
          <p:cNvPicPr preferRelativeResize="0"/>
          <p:nvPr/>
        </p:nvPicPr>
        <p:blipFill rotWithShape="1">
          <a:blip r:embed="rId3">
            <a:alphaModFix/>
          </a:blip>
          <a:srcRect/>
          <a:stretch/>
        </p:blipFill>
        <p:spPr>
          <a:xfrm>
            <a:off x="720192" y="6381340"/>
            <a:ext cx="7594376" cy="317601"/>
          </a:xfrm>
          <a:prstGeom prst="rect">
            <a:avLst/>
          </a:prstGeom>
          <a:noFill/>
          <a:ln>
            <a:noFill/>
          </a:ln>
        </p:spPr>
      </p:pic>
      <p:pic>
        <p:nvPicPr>
          <p:cNvPr id="23" name="Google Shape;23;p5"/>
          <p:cNvPicPr preferRelativeResize="0"/>
          <p:nvPr/>
        </p:nvPicPr>
        <p:blipFill rotWithShape="1">
          <a:blip r:embed="rId4">
            <a:alphaModFix/>
          </a:blip>
          <a:srcRect/>
          <a:stretch/>
        </p:blipFill>
        <p:spPr>
          <a:xfrm>
            <a:off x="555546" y="413070"/>
            <a:ext cx="2181157" cy="457594"/>
          </a:xfrm>
          <a:prstGeom prst="rect">
            <a:avLst/>
          </a:prstGeom>
          <a:noFill/>
          <a:ln>
            <a:noFill/>
          </a:ln>
        </p:spPr>
      </p:pic>
      <p:pic>
        <p:nvPicPr>
          <p:cNvPr id="24" name="Google Shape;24;p5" descr="Ein Bild, das Text enthält.&#10;&#10;Automatisch generierte Beschreibung"/>
          <p:cNvPicPr preferRelativeResize="0"/>
          <p:nvPr/>
        </p:nvPicPr>
        <p:blipFill rotWithShape="1">
          <a:blip r:embed="rId5">
            <a:alphaModFix/>
          </a:blip>
          <a:srcRect/>
          <a:stretch/>
        </p:blipFill>
        <p:spPr>
          <a:xfrm>
            <a:off x="9475103" y="370972"/>
            <a:ext cx="2279050" cy="586971"/>
          </a:xfrm>
          <a:prstGeom prst="rect">
            <a:avLst/>
          </a:prstGeom>
          <a:solidFill>
            <a:schemeClr val="lt1">
              <a:alpha val="0"/>
            </a:schemeClr>
          </a:solid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el und vertikaler Text" type="vertTx">
  <p:cSld name="VERTICAL_TEXT">
    <p:spTree>
      <p:nvGrpSpPr>
        <p:cNvPr id="1" name="Shape 78"/>
        <p:cNvGrpSpPr/>
        <p:nvPr/>
      </p:nvGrpSpPr>
      <p:grpSpPr>
        <a:xfrm>
          <a:off x="0" y="0"/>
          <a:ext cx="0" cy="0"/>
          <a:chOff x="0" y="0"/>
          <a:chExt cx="0" cy="0"/>
        </a:xfrm>
      </p:grpSpPr>
      <p:sp>
        <p:nvSpPr>
          <p:cNvPr id="79" name="Google Shape;79;p1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14"/>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fr-FR"/>
              <a:t>‹Nr.›</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kaler Titel und Text" type="vertTitleAndTx">
  <p:cSld name="VERTICAL_TITLE_AND_VERTICAL_TEXT">
    <p:spTree>
      <p:nvGrpSpPr>
        <p:cNvPr id="1" name="Shape 84"/>
        <p:cNvGrpSpPr/>
        <p:nvPr/>
      </p:nvGrpSpPr>
      <p:grpSpPr>
        <a:xfrm>
          <a:off x="0" y="0"/>
          <a:ext cx="0" cy="0"/>
          <a:chOff x="0" y="0"/>
          <a:chExt cx="0" cy="0"/>
        </a:xfrm>
      </p:grpSpPr>
      <p:sp>
        <p:nvSpPr>
          <p:cNvPr id="85" name="Google Shape;85;p15"/>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6" name="Google Shape;86;p15"/>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7" name="Google Shape;87;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8" name="Google Shape;88;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9" name="Google Shape;89;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fr-FR"/>
              <a:t>‹Nr.›</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el und Inhalt" type="obj">
  <p:cSld name="OBJECT">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 name="Google Shape;27;p6"/>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8" name="Google Shape;28;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9" name="Google Shape;29;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0" name="Google Shape;30;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fr-FR"/>
              <a:t>‹Nr.›</a:t>
            </a:fld>
            <a:endParaRPr/>
          </a:p>
        </p:txBody>
      </p:sp>
      <p:pic>
        <p:nvPicPr>
          <p:cNvPr id="31" name="Google Shape;31;p6"/>
          <p:cNvPicPr preferRelativeResize="0"/>
          <p:nvPr/>
        </p:nvPicPr>
        <p:blipFill rotWithShape="1">
          <a:blip r:embed="rId2">
            <a:alphaModFix/>
          </a:blip>
          <a:srcRect/>
          <a:stretch/>
        </p:blipFill>
        <p:spPr>
          <a:xfrm>
            <a:off x="8573861" y="1838325"/>
            <a:ext cx="3629025" cy="5019675"/>
          </a:xfrm>
          <a:prstGeom prst="rect">
            <a:avLst/>
          </a:prstGeom>
          <a:noFill/>
          <a:ln>
            <a:noFill/>
          </a:ln>
        </p:spPr>
      </p:pic>
      <p:pic>
        <p:nvPicPr>
          <p:cNvPr id="32" name="Google Shape;32;p6" descr="Ein Bild, das Grafiken, Schrift, Grafikdesign, Logo enthält.&#10;&#10;Automatisch generierte Beschreibung"/>
          <p:cNvPicPr preferRelativeResize="0"/>
          <p:nvPr/>
        </p:nvPicPr>
        <p:blipFill rotWithShape="1">
          <a:blip r:embed="rId3">
            <a:alphaModFix/>
          </a:blip>
          <a:srcRect/>
          <a:stretch/>
        </p:blipFill>
        <p:spPr>
          <a:xfrm>
            <a:off x="9144001" y="215229"/>
            <a:ext cx="2764970" cy="712120"/>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Abschnitts-&#10;überschrift" type="secHead">
  <p:cSld name="SECTION_HEADER">
    <p:spTree>
      <p:nvGrpSpPr>
        <p:cNvPr id="1" name="Shape 33"/>
        <p:cNvGrpSpPr/>
        <p:nvPr/>
      </p:nvGrpSpPr>
      <p:grpSpPr>
        <a:xfrm>
          <a:off x="0" y="0"/>
          <a:ext cx="0" cy="0"/>
          <a:chOff x="0" y="0"/>
          <a:chExt cx="0" cy="0"/>
        </a:xfrm>
      </p:grpSpPr>
      <p:sp>
        <p:nvSpPr>
          <p:cNvPr id="34" name="Google Shape;34;p7"/>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7"/>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6" name="Google Shape;36;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7" name="Google Shape;37;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fr-FR"/>
              <a:t>‹Nr.›</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Zwei Inhalte" type="twoObj">
  <p:cSld name="TWO_OBJECTS">
    <p:spTree>
      <p:nvGrpSpPr>
        <p:cNvPr id="1" name="Shape 39"/>
        <p:cNvGrpSpPr/>
        <p:nvPr/>
      </p:nvGrpSpPr>
      <p:grpSpPr>
        <a:xfrm>
          <a:off x="0" y="0"/>
          <a:ext cx="0" cy="0"/>
          <a:chOff x="0" y="0"/>
          <a:chExt cx="0" cy="0"/>
        </a:xfrm>
      </p:grpSpPr>
      <p:sp>
        <p:nvSpPr>
          <p:cNvPr id="40" name="Google Shape;40;p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1" name="Google Shape;41;p8"/>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2" name="Google Shape;42;p8"/>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3" name="Google Shape;43;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5" name="Google Shape;45;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fr-FR"/>
              <a:t>‹Nr.›</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Vergleich" type="twoTxTwoObj">
  <p:cSld name="TWO_OBJECTS_WITH_TEXT">
    <p:spTree>
      <p:nvGrpSpPr>
        <p:cNvPr id="1" name="Shape 46"/>
        <p:cNvGrpSpPr/>
        <p:nvPr/>
      </p:nvGrpSpPr>
      <p:grpSpPr>
        <a:xfrm>
          <a:off x="0" y="0"/>
          <a:ext cx="0" cy="0"/>
          <a:chOff x="0" y="0"/>
          <a:chExt cx="0" cy="0"/>
        </a:xfrm>
      </p:grpSpPr>
      <p:sp>
        <p:nvSpPr>
          <p:cNvPr id="47" name="Google Shape;47;p9"/>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8" name="Google Shape;48;p9"/>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9" name="Google Shape;49;p9"/>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0" name="Google Shape;50;p9"/>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51" name="Google Shape;51;p9"/>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2" name="Google Shape;52;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4" name="Google Shape;54;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fr-FR"/>
              <a:t>‹Nr.›</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Nur Titel" type="titleOnly">
  <p:cSld name="TITLE_ONLY">
    <p:spTree>
      <p:nvGrpSpPr>
        <p:cNvPr id="1" name="Shape 55"/>
        <p:cNvGrpSpPr/>
        <p:nvPr/>
      </p:nvGrpSpPr>
      <p:grpSpPr>
        <a:xfrm>
          <a:off x="0" y="0"/>
          <a:ext cx="0" cy="0"/>
          <a:chOff x="0" y="0"/>
          <a:chExt cx="0" cy="0"/>
        </a:xfrm>
      </p:grpSpPr>
      <p:sp>
        <p:nvSpPr>
          <p:cNvPr id="56" name="Google Shape;56;p1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7" name="Google Shape;57;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8" name="Google Shape;58;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fr-FR"/>
              <a:t>‹Nr.›</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Leer" type="blank">
  <p:cSld name="BLANK">
    <p:spTree>
      <p:nvGrpSpPr>
        <p:cNvPr id="1" name="Shape 60"/>
        <p:cNvGrpSpPr/>
        <p:nvPr/>
      </p:nvGrpSpPr>
      <p:grpSpPr>
        <a:xfrm>
          <a:off x="0" y="0"/>
          <a:ext cx="0" cy="0"/>
          <a:chOff x="0" y="0"/>
          <a:chExt cx="0" cy="0"/>
        </a:xfrm>
      </p:grpSpPr>
      <p:sp>
        <p:nvSpPr>
          <p:cNvPr id="61" name="Google Shape;61;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2" name="Google Shape;62;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fr-FR"/>
              <a:t>‹Nr.›</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Inhalt mit Überschrift" type="objTx">
  <p:cSld name="OBJECT_WITH_CAPTION_TEXT">
    <p:spTree>
      <p:nvGrpSpPr>
        <p:cNvPr id="1" name="Shape 64"/>
        <p:cNvGrpSpPr/>
        <p:nvPr/>
      </p:nvGrpSpPr>
      <p:grpSpPr>
        <a:xfrm>
          <a:off x="0" y="0"/>
          <a:ext cx="0" cy="0"/>
          <a:chOff x="0" y="0"/>
          <a:chExt cx="0" cy="0"/>
        </a:xfrm>
      </p:grpSpPr>
      <p:sp>
        <p:nvSpPr>
          <p:cNvPr id="65" name="Google Shape;65;p12"/>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6" name="Google Shape;66;p12"/>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7" name="Google Shape;67;p12"/>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8" name="Google Shape;68;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9" name="Google Shape;69;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fr-FR"/>
              <a:t>‹Nr.›</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ild mit Überschrift" type="picTx">
  <p:cSld name="PICTURE_WITH_CAPTION_TEXT">
    <p:spTree>
      <p:nvGrpSpPr>
        <p:cNvPr id="1" name="Shape 71"/>
        <p:cNvGrpSpPr/>
        <p:nvPr/>
      </p:nvGrpSpPr>
      <p:grpSpPr>
        <a:xfrm>
          <a:off x="0" y="0"/>
          <a:ext cx="0" cy="0"/>
          <a:chOff x="0" y="0"/>
          <a:chExt cx="0" cy="0"/>
        </a:xfrm>
      </p:grpSpPr>
      <p:sp>
        <p:nvSpPr>
          <p:cNvPr id="72" name="Google Shape;72;p13"/>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3" name="Google Shape;73;p13"/>
          <p:cNvSpPr>
            <a:spLocks noGrp="1"/>
          </p:cNvSpPr>
          <p:nvPr>
            <p:ph type="pic" idx="2"/>
          </p:nvPr>
        </p:nvSpPr>
        <p:spPr>
          <a:xfrm>
            <a:off x="5183188" y="987425"/>
            <a:ext cx="6172200" cy="4873625"/>
          </a:xfrm>
          <a:prstGeom prst="rect">
            <a:avLst/>
          </a:prstGeom>
          <a:noFill/>
          <a:ln>
            <a:noFill/>
          </a:ln>
        </p:spPr>
      </p:sp>
      <p:sp>
        <p:nvSpPr>
          <p:cNvPr id="74" name="Google Shape;74;p13"/>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75" name="Google Shape;75;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fr-FR"/>
              <a:t>‹Nr.›</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fr-FR"/>
              <a:t>‹Nr.›</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6.jpg"/></Relationships>
</file>

<file path=ppt/slides/_rels/slide2.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Google Shape;95;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Clr>
                <a:srgbClr val="888888"/>
              </a:buClr>
              <a:buSzPts val="1200"/>
              <a:buFont typeface="Calibri"/>
              <a:buNone/>
            </a:pPr>
            <a:fld id="{00000000-1234-1234-1234-123412341234}" type="slidenum">
              <a:rPr lang="fr-FR"/>
              <a:t>1</a:t>
            </a:fld>
            <a:endParaRPr/>
          </a:p>
        </p:txBody>
      </p:sp>
      <p:pic>
        <p:nvPicPr>
          <p:cNvPr id="96" name="Google Shape;96;p1"/>
          <p:cNvPicPr preferRelativeResize="0"/>
          <p:nvPr/>
        </p:nvPicPr>
        <p:blipFill rotWithShape="1">
          <a:blip r:embed="rId3">
            <a:alphaModFix/>
          </a:blip>
          <a:srcRect/>
          <a:stretch/>
        </p:blipFill>
        <p:spPr>
          <a:xfrm>
            <a:off x="8917968" y="136525"/>
            <a:ext cx="3048000" cy="1114425"/>
          </a:xfrm>
          <a:prstGeom prst="rect">
            <a:avLst/>
          </a:prstGeom>
          <a:noFill/>
          <a:ln>
            <a:noFill/>
          </a:ln>
        </p:spPr>
      </p:pic>
      <p:sp>
        <p:nvSpPr>
          <p:cNvPr id="97" name="Google Shape;97;p1"/>
          <p:cNvSpPr txBox="1"/>
          <p:nvPr/>
        </p:nvSpPr>
        <p:spPr>
          <a:xfrm>
            <a:off x="719847" y="3059668"/>
            <a:ext cx="1467068"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fr-FR" sz="1800" b="0" i="0" u="none" strike="noStrike" cap="none">
                <a:solidFill>
                  <a:schemeClr val="dk1"/>
                </a:solidFill>
                <a:latin typeface="Poppins"/>
                <a:ea typeface="Poppins"/>
                <a:cs typeface="Poppins"/>
                <a:sym typeface="Poppins"/>
              </a:rPr>
              <a:t>06.09.2024</a:t>
            </a:r>
            <a:endParaRPr sz="1800">
              <a:solidFill>
                <a:schemeClr val="dk1"/>
              </a:solidFill>
              <a:latin typeface="Poppins"/>
              <a:ea typeface="Poppins"/>
              <a:cs typeface="Poppins"/>
              <a:sym typeface="Poppins"/>
            </a:endParaRPr>
          </a:p>
        </p:txBody>
      </p:sp>
      <p:pic>
        <p:nvPicPr>
          <p:cNvPr id="98" name="Google Shape;98;p1"/>
          <p:cNvPicPr preferRelativeResize="0"/>
          <p:nvPr/>
        </p:nvPicPr>
        <p:blipFill rotWithShape="1">
          <a:blip r:embed="rId4">
            <a:alphaModFix/>
          </a:blip>
          <a:srcRect/>
          <a:stretch/>
        </p:blipFill>
        <p:spPr>
          <a:xfrm>
            <a:off x="8424856" y="1547571"/>
            <a:ext cx="3767144" cy="5292979"/>
          </a:xfrm>
          <a:prstGeom prst="rect">
            <a:avLst/>
          </a:prstGeom>
          <a:noFill/>
          <a:ln>
            <a:noFill/>
          </a:ln>
        </p:spPr>
      </p:pic>
      <p:sp>
        <p:nvSpPr>
          <p:cNvPr id="99" name="Google Shape;99;p1"/>
          <p:cNvSpPr txBox="1"/>
          <p:nvPr/>
        </p:nvSpPr>
        <p:spPr>
          <a:xfrm>
            <a:off x="711261" y="1443929"/>
            <a:ext cx="7538704" cy="1077178"/>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fr-FR" sz="3200" b="1">
                <a:solidFill>
                  <a:srgbClr val="1F3864"/>
                </a:solidFill>
                <a:latin typeface="Poppins"/>
                <a:ea typeface="Poppins"/>
                <a:cs typeface="Poppins"/>
                <a:sym typeface="Poppins"/>
              </a:rPr>
              <a:t>Lancement de la session de réflexion interne </a:t>
            </a:r>
            <a:endParaRPr/>
          </a:p>
          <a:p>
            <a:pPr marL="0" marR="0" lvl="0" indent="0" algn="l" rtl="0">
              <a:spcBef>
                <a:spcPts val="0"/>
              </a:spcBef>
              <a:spcAft>
                <a:spcPts val="0"/>
              </a:spcAft>
              <a:buNone/>
            </a:pPr>
            <a:r>
              <a:rPr lang="fr-FR" sz="3200" b="1">
                <a:solidFill>
                  <a:srgbClr val="0070C0"/>
                </a:solidFill>
                <a:latin typeface="Poppins"/>
                <a:ea typeface="Poppins"/>
                <a:cs typeface="Poppins"/>
                <a:sym typeface="Poppins"/>
              </a:rPr>
              <a:t>JOFA-ACTE</a:t>
            </a:r>
            <a:endParaRPr sz="3200" b="1">
              <a:solidFill>
                <a:srgbClr val="0070C0"/>
              </a:solidFill>
              <a:latin typeface="Poppins"/>
              <a:ea typeface="Poppins"/>
              <a:cs typeface="Poppins"/>
              <a:sym typeface="Poppin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pic>
        <p:nvPicPr>
          <p:cNvPr id="105" name="Google Shape;105;p2" descr="Icono&#10;&#10;Descripción generada automáticamente"/>
          <p:cNvPicPr preferRelativeResize="0"/>
          <p:nvPr/>
        </p:nvPicPr>
        <p:blipFill rotWithShape="1">
          <a:blip r:embed="rId3">
            <a:alphaModFix/>
          </a:blip>
          <a:srcRect/>
          <a:stretch/>
        </p:blipFill>
        <p:spPr>
          <a:xfrm>
            <a:off x="579227" y="5108083"/>
            <a:ext cx="1118584" cy="1118584"/>
          </a:xfrm>
          <a:prstGeom prst="rect">
            <a:avLst/>
          </a:prstGeom>
          <a:noFill/>
          <a:ln>
            <a:noFill/>
          </a:ln>
        </p:spPr>
      </p:pic>
      <p:sp>
        <p:nvSpPr>
          <p:cNvPr id="106" name="Google Shape;106;p2"/>
          <p:cNvSpPr txBox="1"/>
          <p:nvPr/>
        </p:nvSpPr>
        <p:spPr>
          <a:xfrm>
            <a:off x="371476" y="1190625"/>
            <a:ext cx="1695450" cy="4031873"/>
          </a:xfrm>
          <a:prstGeom prst="rect">
            <a:avLst/>
          </a:prstGeom>
          <a:noFill/>
          <a:ln>
            <a:noFill/>
          </a:ln>
        </p:spPr>
        <p:txBody>
          <a:bodyPr spcFirstLastPara="1" wrap="square" lIns="91425" tIns="45700" rIns="91425" bIns="45700" anchor="t" anchorCtr="0">
            <a:spAutoFit/>
          </a:bodyPr>
          <a:lstStyle/>
          <a:p>
            <a:pPr marL="0" marR="0" lvl="0" indent="0" algn="r" rtl="0">
              <a:spcBef>
                <a:spcPts val="0"/>
              </a:spcBef>
              <a:spcAft>
                <a:spcPts val="0"/>
              </a:spcAft>
              <a:buNone/>
            </a:pPr>
            <a:r>
              <a:rPr lang="fr-FR" sz="1200" b="1">
                <a:solidFill>
                  <a:schemeClr val="dk1"/>
                </a:solidFill>
                <a:latin typeface="Poppins Medium"/>
                <a:ea typeface="Poppins Medium"/>
                <a:cs typeface="Poppins Medium"/>
                <a:sym typeface="Poppins Medium"/>
              </a:rPr>
              <a:t>Qu'est-ce qui a fonctionné dans votre contexte pour lutter contre le travail des enfants à travers de mécanismes de protection sociale /</a:t>
            </a:r>
            <a:endParaRPr/>
          </a:p>
          <a:p>
            <a:pPr marL="0" marR="0" lvl="0" indent="0" algn="r" rtl="0">
              <a:spcBef>
                <a:spcPts val="0"/>
              </a:spcBef>
              <a:spcAft>
                <a:spcPts val="0"/>
              </a:spcAft>
              <a:buNone/>
            </a:pPr>
            <a:r>
              <a:rPr lang="fr-FR" sz="1200" b="1">
                <a:solidFill>
                  <a:schemeClr val="dk1"/>
                </a:solidFill>
                <a:latin typeface="Poppins Medium"/>
                <a:ea typeface="Poppins Medium"/>
                <a:cs typeface="Poppins Medium"/>
                <a:sym typeface="Poppins Medium"/>
              </a:rPr>
              <a:t>la gestion des dossiers ?</a:t>
            </a:r>
            <a:endParaRPr/>
          </a:p>
          <a:p>
            <a:pPr marL="0" marR="0" lvl="0" indent="0" algn="r" rtl="0">
              <a:spcBef>
                <a:spcPts val="0"/>
              </a:spcBef>
              <a:spcAft>
                <a:spcPts val="0"/>
              </a:spcAft>
              <a:buNone/>
            </a:pPr>
            <a:endParaRPr sz="1200" b="1">
              <a:solidFill>
                <a:schemeClr val="dk1"/>
              </a:solidFill>
              <a:latin typeface="Poppins Medium"/>
              <a:ea typeface="Poppins Medium"/>
              <a:cs typeface="Poppins Medium"/>
              <a:sym typeface="Poppins Medium"/>
            </a:endParaRPr>
          </a:p>
          <a:p>
            <a:pPr marL="0" marR="0" lvl="0" indent="0" algn="l" rtl="0">
              <a:spcBef>
                <a:spcPts val="0"/>
              </a:spcBef>
              <a:spcAft>
                <a:spcPts val="0"/>
              </a:spcAft>
              <a:buNone/>
            </a:pPr>
            <a:r>
              <a:rPr lang="fr-FR" sz="1200" i="1">
                <a:solidFill>
                  <a:schemeClr val="dk1"/>
                </a:solidFill>
                <a:latin typeface="Poppins Medium"/>
                <a:ea typeface="Poppins Medium"/>
                <a:cs typeface="Poppins Medium"/>
                <a:sym typeface="Poppins Medium"/>
              </a:rPr>
              <a:t>Veuillez dresser la liste de vos idées en utilisant des puces.</a:t>
            </a:r>
            <a:r>
              <a:rPr lang="fr-FR" sz="1600" i="1">
                <a:solidFill>
                  <a:schemeClr val="dk1"/>
                </a:solidFill>
                <a:latin typeface="Poppins"/>
                <a:ea typeface="Poppins"/>
                <a:cs typeface="Poppins"/>
                <a:sym typeface="Poppins"/>
              </a:rPr>
              <a:t>  </a:t>
            </a:r>
            <a:endParaRPr/>
          </a:p>
          <a:p>
            <a:pPr marL="0" marR="0" lvl="0" indent="0" algn="l" rtl="0">
              <a:spcBef>
                <a:spcPts val="0"/>
              </a:spcBef>
              <a:spcAft>
                <a:spcPts val="0"/>
              </a:spcAft>
              <a:buNone/>
            </a:pPr>
            <a:endParaRPr sz="2800" b="1">
              <a:solidFill>
                <a:srgbClr val="1F3864"/>
              </a:solidFill>
              <a:latin typeface="Poppins"/>
              <a:ea typeface="Poppins"/>
              <a:cs typeface="Poppins"/>
              <a:sym typeface="Poppins"/>
            </a:endParaRPr>
          </a:p>
          <a:p>
            <a:pPr marL="0" marR="0" lvl="0" indent="0" algn="l" rtl="0">
              <a:spcBef>
                <a:spcPts val="0"/>
              </a:spcBef>
              <a:spcAft>
                <a:spcPts val="0"/>
              </a:spcAft>
              <a:buNone/>
            </a:pPr>
            <a:endParaRPr sz="2800" b="1">
              <a:solidFill>
                <a:srgbClr val="1F3864"/>
              </a:solidFill>
              <a:latin typeface="Poppins"/>
              <a:ea typeface="Poppins"/>
              <a:cs typeface="Poppins"/>
              <a:sym typeface="Poppins"/>
            </a:endParaRPr>
          </a:p>
          <a:p>
            <a:pPr marL="0" marR="0" lvl="0" indent="0" algn="l" rtl="0">
              <a:spcBef>
                <a:spcPts val="0"/>
              </a:spcBef>
              <a:spcAft>
                <a:spcPts val="0"/>
              </a:spcAft>
              <a:buNone/>
            </a:pPr>
            <a:endParaRPr sz="2800">
              <a:solidFill>
                <a:schemeClr val="dk1"/>
              </a:solidFill>
              <a:latin typeface="Calibri"/>
              <a:ea typeface="Calibri"/>
              <a:cs typeface="Calibri"/>
              <a:sym typeface="Calibri"/>
            </a:endParaRPr>
          </a:p>
        </p:txBody>
      </p:sp>
      <p:cxnSp>
        <p:nvCxnSpPr>
          <p:cNvPr id="107" name="Google Shape;107;p2"/>
          <p:cNvCxnSpPr/>
          <p:nvPr/>
        </p:nvCxnSpPr>
        <p:spPr>
          <a:xfrm>
            <a:off x="2192785" y="1198485"/>
            <a:ext cx="0" cy="4962618"/>
          </a:xfrm>
          <a:prstGeom prst="straightConnector1">
            <a:avLst/>
          </a:prstGeom>
          <a:noFill/>
          <a:ln w="9525" cap="flat" cmpd="sng">
            <a:solidFill>
              <a:schemeClr val="dk1"/>
            </a:solidFill>
            <a:prstDash val="solid"/>
            <a:miter lim="800000"/>
            <a:headEnd type="none" w="sm" len="sm"/>
            <a:tailEnd type="none" w="sm" len="sm"/>
          </a:ln>
        </p:spPr>
      </p:cxnSp>
      <p:sp>
        <p:nvSpPr>
          <p:cNvPr id="108" name="Google Shape;108;p2"/>
          <p:cNvSpPr txBox="1"/>
          <p:nvPr/>
        </p:nvSpPr>
        <p:spPr>
          <a:xfrm>
            <a:off x="811521" y="5499999"/>
            <a:ext cx="878890" cy="52322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fr-FR" sz="1800" b="1">
                <a:solidFill>
                  <a:schemeClr val="dk1"/>
                </a:solidFill>
                <a:latin typeface="Poppins Medium"/>
                <a:ea typeface="Poppins Medium"/>
                <a:cs typeface="Poppins Medium"/>
                <a:sym typeface="Poppins Medium"/>
              </a:rPr>
              <a:t>3:30</a:t>
            </a:r>
            <a:endParaRPr/>
          </a:p>
          <a:p>
            <a:pPr marL="0" marR="0" lvl="0" indent="0" algn="ctr" rtl="0">
              <a:spcBef>
                <a:spcPts val="0"/>
              </a:spcBef>
              <a:spcAft>
                <a:spcPts val="0"/>
              </a:spcAft>
              <a:buNone/>
            </a:pPr>
            <a:r>
              <a:rPr lang="fr-FR" sz="1000">
                <a:solidFill>
                  <a:schemeClr val="dk1"/>
                </a:solidFill>
                <a:latin typeface="Poppins Medium"/>
                <a:ea typeface="Poppins Medium"/>
                <a:cs typeface="Poppins Medium"/>
                <a:sym typeface="Poppins Medium"/>
              </a:rPr>
              <a:t>minutes</a:t>
            </a:r>
            <a:endParaRPr/>
          </a:p>
        </p:txBody>
      </p:sp>
      <p:sp>
        <p:nvSpPr>
          <p:cNvPr id="109" name="Google Shape;109;p2"/>
          <p:cNvSpPr txBox="1"/>
          <p:nvPr/>
        </p:nvSpPr>
        <p:spPr>
          <a:xfrm>
            <a:off x="2805952" y="972673"/>
            <a:ext cx="6876000" cy="4694700"/>
          </a:xfrm>
          <a:prstGeom prst="rect">
            <a:avLst/>
          </a:prstGeom>
          <a:noFill/>
          <a:ln>
            <a:noFill/>
          </a:ln>
        </p:spPr>
        <p:txBody>
          <a:bodyPr spcFirstLastPara="1" wrap="square" lIns="91425" tIns="45700" rIns="91425" bIns="45700" anchor="t" anchorCtr="0">
            <a:spAutoFit/>
          </a:bodyPr>
          <a:lstStyle/>
          <a:p>
            <a:pPr marL="285750" marR="0" lvl="0" indent="-279400" algn="l" rtl="0">
              <a:spcBef>
                <a:spcPts val="0"/>
              </a:spcBef>
              <a:spcAft>
                <a:spcPts val="0"/>
              </a:spcAft>
              <a:buClr>
                <a:schemeClr val="dk1"/>
              </a:buClr>
              <a:buSzPts val="1300"/>
              <a:buFont typeface="Arial"/>
              <a:buChar char="•"/>
            </a:pPr>
            <a:r>
              <a:rPr lang="fr-FR" sz="1300" b="1">
                <a:solidFill>
                  <a:schemeClr val="dk1"/>
                </a:solidFill>
                <a:latin typeface="Poppins Medium"/>
                <a:ea typeface="Poppins Medium"/>
                <a:cs typeface="Poppins Medium"/>
                <a:sym typeface="Poppins Medium"/>
              </a:rPr>
              <a:t>En 2022, parallèlement à la mise en œuvre du projet FAMAHA (lutte contre le travail des enfants dans la filière mica) de Terre des Hommes Netherlands, un projet de protection sociale financé par le DRA a été mis en œuvre dans les sites du projet FAMAHA. Le projet consistait à appuyer les communautés par des transferts monétaires et de distribution de vivres. Ce programme a contribué dans la lutte contre le travail des enfants dans la mesure où on a constaté une réduction significative du travail des enfants dans les carrières de mica dans les sites du projet.</a:t>
            </a:r>
            <a:endParaRPr sz="1300" b="1">
              <a:solidFill>
                <a:schemeClr val="dk1"/>
              </a:solidFill>
              <a:latin typeface="Poppins Medium"/>
              <a:ea typeface="Poppins Medium"/>
              <a:cs typeface="Poppins Medium"/>
              <a:sym typeface="Poppins Medium"/>
            </a:endParaRPr>
          </a:p>
          <a:p>
            <a:pPr marL="457200" marR="0" lvl="0" indent="0" algn="l" rtl="0">
              <a:spcBef>
                <a:spcPts val="0"/>
              </a:spcBef>
              <a:spcAft>
                <a:spcPts val="0"/>
              </a:spcAft>
              <a:buNone/>
            </a:pPr>
            <a:endParaRPr sz="1300" b="1">
              <a:solidFill>
                <a:schemeClr val="dk1"/>
              </a:solidFill>
              <a:latin typeface="Poppins Medium"/>
              <a:ea typeface="Poppins Medium"/>
              <a:cs typeface="Poppins Medium"/>
              <a:sym typeface="Poppins Medium"/>
            </a:endParaRPr>
          </a:p>
          <a:p>
            <a:pPr marL="285750" marR="0" lvl="0" indent="-279400" algn="l" rtl="0">
              <a:spcBef>
                <a:spcPts val="0"/>
              </a:spcBef>
              <a:spcAft>
                <a:spcPts val="0"/>
              </a:spcAft>
              <a:buClr>
                <a:schemeClr val="dk1"/>
              </a:buClr>
              <a:buSzPts val="1300"/>
              <a:buFont typeface="Arial"/>
              <a:buChar char="•"/>
            </a:pPr>
            <a:r>
              <a:rPr lang="fr-FR" sz="1300" b="1">
                <a:solidFill>
                  <a:schemeClr val="dk1"/>
                </a:solidFill>
                <a:latin typeface="Poppins Medium"/>
                <a:ea typeface="Poppins Medium"/>
                <a:cs typeface="Poppins Medium"/>
                <a:sym typeface="Poppins Medium"/>
              </a:rPr>
              <a:t>Outre la pauvreté, le manque d’établissement scolaire est également un facteur clé qui contribue à la prévalence des cas de travail des enfants. Pour y remédier, les projets FAMAHA et FAMAHA 2 de Terre des Hommes Netherlands ont appuyé les structures existantes et les communautés locales à travers la construction d’écoles et la provision de cantine scolaire pour améliorer l’accès et la rétention des enfants à l’école contribuant  à  la protection des enfants face au travail . Ceci a comme résultat  un accroissement considérable du nombre d’enfants inscrits à l’école dans les sites d’intervention de Terre des Hommes dans le District de Betroka.</a:t>
            </a:r>
            <a:endParaRPr sz="1300" b="1">
              <a:solidFill>
                <a:schemeClr val="dk1"/>
              </a:solidFill>
              <a:latin typeface="Poppins Medium"/>
              <a:ea typeface="Poppins Medium"/>
              <a:cs typeface="Poppins Medium"/>
              <a:sym typeface="Poppins Medium"/>
            </a:endParaRPr>
          </a:p>
          <a:p>
            <a:pPr marL="457200" marR="0" lvl="0" indent="0" algn="l" rtl="0">
              <a:spcBef>
                <a:spcPts val="0"/>
              </a:spcBef>
              <a:spcAft>
                <a:spcPts val="0"/>
              </a:spcAft>
              <a:buNone/>
            </a:pPr>
            <a:endParaRPr sz="1300" b="1">
              <a:solidFill>
                <a:schemeClr val="dk1"/>
              </a:solidFill>
              <a:latin typeface="Poppins Medium"/>
              <a:ea typeface="Poppins Medium"/>
              <a:cs typeface="Poppins Medium"/>
              <a:sym typeface="Poppins Medium"/>
            </a:endParaRPr>
          </a:p>
          <a:p>
            <a:pPr marL="285750" marR="0" lvl="0" indent="-279400" algn="l" rtl="0">
              <a:spcBef>
                <a:spcPts val="0"/>
              </a:spcBef>
              <a:spcAft>
                <a:spcPts val="0"/>
              </a:spcAft>
              <a:buClr>
                <a:schemeClr val="dk1"/>
              </a:buClr>
              <a:buSzPts val="1300"/>
              <a:buFont typeface="Poppins Medium"/>
              <a:buChar char="•"/>
            </a:pPr>
            <a:r>
              <a:rPr lang="fr-FR" sz="1300" b="1">
                <a:solidFill>
                  <a:schemeClr val="dk1"/>
                </a:solidFill>
                <a:latin typeface="Poppins Medium"/>
                <a:ea typeface="Poppins Medium"/>
                <a:cs typeface="Poppins Medium"/>
                <a:sym typeface="Poppins Medium"/>
              </a:rPr>
              <a:t>Pour mieux suivre la situation du travail des enfants dans ses zones d'intervention, Terre des Hommes s'aligne sur la politique étatique en renforçant les capacités des comités de protection de l'enfance, tels que les CLLTE, afin de contribuer à la réduction significative du travail des enfants.</a:t>
            </a:r>
            <a:endParaRPr sz="1300" b="1">
              <a:solidFill>
                <a:schemeClr val="dk1"/>
              </a:solidFill>
              <a:latin typeface="Poppins Medium"/>
              <a:ea typeface="Poppins Medium"/>
              <a:cs typeface="Poppins Medium"/>
              <a:sym typeface="Poppins Medium"/>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3"/>
          <p:cNvSpPr txBox="1"/>
          <p:nvPr/>
        </p:nvSpPr>
        <p:spPr>
          <a:xfrm>
            <a:off x="2438400" y="2733675"/>
            <a:ext cx="8614410" cy="630902"/>
          </a:xfrm>
          <a:prstGeom prst="rect">
            <a:avLst/>
          </a:prstGeom>
          <a:noFill/>
          <a:ln>
            <a:noFill/>
          </a:ln>
        </p:spPr>
        <p:txBody>
          <a:bodyPr spcFirstLastPara="1" wrap="square" lIns="91425" tIns="45700" rIns="91425" bIns="45700" anchor="t" anchorCtr="0">
            <a:spAutoFit/>
          </a:bodyPr>
          <a:lstStyle/>
          <a:p>
            <a:pPr marL="171450" marR="0" lvl="0" indent="-171450" algn="l" rtl="0">
              <a:spcBef>
                <a:spcPts val="0"/>
              </a:spcBef>
              <a:spcAft>
                <a:spcPts val="0"/>
              </a:spcAft>
              <a:buClr>
                <a:schemeClr val="lt1"/>
              </a:buClr>
              <a:buSzPts val="700"/>
              <a:buFont typeface="Arial"/>
              <a:buChar char="•"/>
            </a:pPr>
            <a:r>
              <a:rPr lang="fr-FR" sz="700" b="1">
                <a:solidFill>
                  <a:schemeClr val="lt1"/>
                </a:solidFill>
                <a:latin typeface="Poppins"/>
                <a:ea typeface="Poppins"/>
                <a:cs typeface="Poppins"/>
                <a:sym typeface="Poppins"/>
              </a:rPr>
              <a:t>d</a:t>
            </a:r>
            <a:br>
              <a:rPr lang="fr-FR" sz="2800" b="1">
                <a:solidFill>
                  <a:srgbClr val="0070C0"/>
                </a:solidFill>
                <a:latin typeface="Poppins"/>
                <a:ea typeface="Poppins"/>
                <a:cs typeface="Poppins"/>
                <a:sym typeface="Poppins"/>
              </a:rPr>
            </a:br>
            <a:r>
              <a:rPr lang="fr-FR" sz="1000" b="1">
                <a:solidFill>
                  <a:schemeClr val="lt1"/>
                </a:solidFill>
                <a:latin typeface="Poppins"/>
                <a:ea typeface="Poppins"/>
                <a:cs typeface="Poppins"/>
                <a:sym typeface="Poppins"/>
              </a:rPr>
              <a:t>s</a:t>
            </a:r>
            <a:endParaRPr sz="2400" b="1">
              <a:solidFill>
                <a:srgbClr val="5EACE3"/>
              </a:solidFill>
              <a:latin typeface="Poppins"/>
              <a:ea typeface="Poppins"/>
              <a:cs typeface="Poppins"/>
              <a:sym typeface="Poppins"/>
            </a:endParaRPr>
          </a:p>
          <a:p>
            <a:pPr marL="0" marR="0" lvl="0" indent="0" algn="l" rtl="0">
              <a:spcBef>
                <a:spcPts val="0"/>
              </a:spcBef>
              <a:spcAft>
                <a:spcPts val="0"/>
              </a:spcAft>
              <a:buNone/>
            </a:pPr>
            <a:endParaRPr sz="1800">
              <a:solidFill>
                <a:srgbClr val="26849C"/>
              </a:solidFill>
              <a:latin typeface="Poppins"/>
              <a:ea typeface="Poppins"/>
              <a:cs typeface="Poppins"/>
              <a:sym typeface="Poppins"/>
            </a:endParaRPr>
          </a:p>
        </p:txBody>
      </p:sp>
      <p:sp>
        <p:nvSpPr>
          <p:cNvPr id="116" name="Google Shape;116;p3"/>
          <p:cNvSpPr txBox="1"/>
          <p:nvPr/>
        </p:nvSpPr>
        <p:spPr>
          <a:xfrm>
            <a:off x="371476" y="1190625"/>
            <a:ext cx="1825072" cy="4955203"/>
          </a:xfrm>
          <a:prstGeom prst="rect">
            <a:avLst/>
          </a:prstGeom>
          <a:noFill/>
          <a:ln>
            <a:noFill/>
          </a:ln>
        </p:spPr>
        <p:txBody>
          <a:bodyPr spcFirstLastPara="1" wrap="square" lIns="91425" tIns="45700" rIns="91425" bIns="45700" anchor="t" anchorCtr="0">
            <a:spAutoFit/>
          </a:bodyPr>
          <a:lstStyle/>
          <a:p>
            <a:pPr marL="0" marR="0" lvl="0" indent="0" algn="r" rtl="0">
              <a:spcBef>
                <a:spcPts val="0"/>
              </a:spcBef>
              <a:spcAft>
                <a:spcPts val="0"/>
              </a:spcAft>
              <a:buNone/>
            </a:pPr>
            <a:r>
              <a:rPr lang="fr-FR" sz="1200" b="1">
                <a:solidFill>
                  <a:schemeClr val="dk1"/>
                </a:solidFill>
                <a:latin typeface="Poppins Medium"/>
                <a:ea typeface="Poppins Medium"/>
                <a:cs typeface="Poppins Medium"/>
                <a:sym typeface="Poppins Medium"/>
              </a:rPr>
              <a:t>Quelles sont les lacunes existantes et quelles solutions pourraient être proposées pour renforcer le mécanisme de protection sociale (en particulier la gestion des cas) au sein de nos sites de nos projets/site d'intervention ?</a:t>
            </a:r>
            <a:endParaRPr/>
          </a:p>
          <a:p>
            <a:pPr marL="0" marR="0" lvl="0" indent="0" algn="r" rtl="0">
              <a:spcBef>
                <a:spcPts val="0"/>
              </a:spcBef>
              <a:spcAft>
                <a:spcPts val="0"/>
              </a:spcAft>
              <a:buNone/>
            </a:pPr>
            <a:endParaRPr sz="1200" b="1">
              <a:solidFill>
                <a:schemeClr val="dk1"/>
              </a:solidFill>
              <a:latin typeface="Poppins Medium"/>
              <a:ea typeface="Poppins Medium"/>
              <a:cs typeface="Poppins Medium"/>
              <a:sym typeface="Poppins Medium"/>
            </a:endParaRPr>
          </a:p>
          <a:p>
            <a:pPr marL="0" marR="0" lvl="0" indent="0" algn="r" rtl="0">
              <a:spcBef>
                <a:spcPts val="0"/>
              </a:spcBef>
              <a:spcAft>
                <a:spcPts val="0"/>
              </a:spcAft>
              <a:buNone/>
            </a:pPr>
            <a:endParaRPr sz="1200" b="1">
              <a:solidFill>
                <a:schemeClr val="dk1"/>
              </a:solidFill>
              <a:latin typeface="Poppins Medium"/>
              <a:ea typeface="Poppins Medium"/>
              <a:cs typeface="Poppins Medium"/>
              <a:sym typeface="Poppins Medium"/>
            </a:endParaRPr>
          </a:p>
          <a:p>
            <a:pPr marL="0" marR="0" lvl="0" indent="0" algn="l" rtl="0">
              <a:spcBef>
                <a:spcPts val="0"/>
              </a:spcBef>
              <a:spcAft>
                <a:spcPts val="0"/>
              </a:spcAft>
              <a:buNone/>
            </a:pPr>
            <a:r>
              <a:rPr lang="fr-FR" sz="1200" i="1">
                <a:solidFill>
                  <a:schemeClr val="dk1"/>
                </a:solidFill>
                <a:latin typeface="Poppins Medium"/>
                <a:ea typeface="Poppins Medium"/>
                <a:cs typeface="Poppins Medium"/>
                <a:sym typeface="Poppins Medium"/>
              </a:rPr>
              <a:t>Veuillez dresser la liste de vos idées en utilisant des puces</a:t>
            </a:r>
            <a:r>
              <a:rPr lang="fr-FR" sz="1600" i="1">
                <a:solidFill>
                  <a:schemeClr val="dk1"/>
                </a:solidFill>
                <a:latin typeface="Poppins"/>
                <a:ea typeface="Poppins"/>
                <a:cs typeface="Poppins"/>
                <a:sym typeface="Poppins"/>
              </a:rPr>
              <a:t>.  </a:t>
            </a:r>
            <a:endParaRPr/>
          </a:p>
          <a:p>
            <a:pPr marL="0" marR="0" lvl="0" indent="0" algn="r" rtl="0">
              <a:spcBef>
                <a:spcPts val="0"/>
              </a:spcBef>
              <a:spcAft>
                <a:spcPts val="0"/>
              </a:spcAft>
              <a:buNone/>
            </a:pPr>
            <a:r>
              <a:rPr lang="fr-FR" sz="1200" b="1">
                <a:solidFill>
                  <a:schemeClr val="dk1"/>
                </a:solidFill>
                <a:latin typeface="Poppins Medium"/>
                <a:ea typeface="Poppins Medium"/>
                <a:cs typeface="Poppins Medium"/>
                <a:sym typeface="Poppins Medium"/>
              </a:rPr>
              <a:t> </a:t>
            </a:r>
            <a:endParaRPr/>
          </a:p>
          <a:p>
            <a:pPr marL="0" marR="0" lvl="0" indent="0" algn="l" rtl="0">
              <a:spcBef>
                <a:spcPts val="0"/>
              </a:spcBef>
              <a:spcAft>
                <a:spcPts val="0"/>
              </a:spcAft>
              <a:buNone/>
            </a:pPr>
            <a:endParaRPr sz="2800" b="1">
              <a:solidFill>
                <a:srgbClr val="1F3864"/>
              </a:solidFill>
              <a:latin typeface="Poppins"/>
              <a:ea typeface="Poppins"/>
              <a:cs typeface="Poppins"/>
              <a:sym typeface="Poppins"/>
            </a:endParaRPr>
          </a:p>
          <a:p>
            <a:pPr marL="0" marR="0" lvl="0" indent="0" algn="l" rtl="0">
              <a:spcBef>
                <a:spcPts val="0"/>
              </a:spcBef>
              <a:spcAft>
                <a:spcPts val="0"/>
              </a:spcAft>
              <a:buNone/>
            </a:pPr>
            <a:endParaRPr sz="2800" b="1">
              <a:solidFill>
                <a:srgbClr val="1F3864"/>
              </a:solidFill>
              <a:latin typeface="Poppins"/>
              <a:ea typeface="Poppins"/>
              <a:cs typeface="Poppins"/>
              <a:sym typeface="Poppins"/>
            </a:endParaRPr>
          </a:p>
          <a:p>
            <a:pPr marL="0" marR="0" lvl="0" indent="0" algn="l" rtl="0">
              <a:spcBef>
                <a:spcPts val="0"/>
              </a:spcBef>
              <a:spcAft>
                <a:spcPts val="0"/>
              </a:spcAft>
              <a:buNone/>
            </a:pPr>
            <a:endParaRPr sz="2800">
              <a:solidFill>
                <a:schemeClr val="dk1"/>
              </a:solidFill>
              <a:latin typeface="Calibri"/>
              <a:ea typeface="Calibri"/>
              <a:cs typeface="Calibri"/>
              <a:sym typeface="Calibri"/>
            </a:endParaRPr>
          </a:p>
        </p:txBody>
      </p:sp>
      <p:cxnSp>
        <p:nvCxnSpPr>
          <p:cNvPr id="117" name="Google Shape;117;p3"/>
          <p:cNvCxnSpPr/>
          <p:nvPr/>
        </p:nvCxnSpPr>
        <p:spPr>
          <a:xfrm>
            <a:off x="2192785" y="1198485"/>
            <a:ext cx="0" cy="4962618"/>
          </a:xfrm>
          <a:prstGeom prst="straightConnector1">
            <a:avLst/>
          </a:prstGeom>
          <a:noFill/>
          <a:ln w="9525" cap="flat" cmpd="sng">
            <a:solidFill>
              <a:schemeClr val="dk1"/>
            </a:solidFill>
            <a:prstDash val="solid"/>
            <a:miter lim="800000"/>
            <a:headEnd type="none" w="sm" len="sm"/>
            <a:tailEnd type="none" w="sm" len="sm"/>
          </a:ln>
        </p:spPr>
      </p:cxnSp>
      <p:pic>
        <p:nvPicPr>
          <p:cNvPr id="118" name="Google Shape;118;p3" descr="Icono&#10;&#10;Descripción generada automáticamente"/>
          <p:cNvPicPr preferRelativeResize="0"/>
          <p:nvPr/>
        </p:nvPicPr>
        <p:blipFill rotWithShape="1">
          <a:blip r:embed="rId3">
            <a:alphaModFix/>
          </a:blip>
          <a:srcRect/>
          <a:stretch/>
        </p:blipFill>
        <p:spPr>
          <a:xfrm>
            <a:off x="579227" y="5108083"/>
            <a:ext cx="1118584" cy="1118584"/>
          </a:xfrm>
          <a:prstGeom prst="rect">
            <a:avLst/>
          </a:prstGeom>
          <a:noFill/>
          <a:ln>
            <a:noFill/>
          </a:ln>
        </p:spPr>
      </p:pic>
      <p:sp>
        <p:nvSpPr>
          <p:cNvPr id="119" name="Google Shape;119;p3"/>
          <p:cNvSpPr txBox="1"/>
          <p:nvPr/>
        </p:nvSpPr>
        <p:spPr>
          <a:xfrm>
            <a:off x="811521" y="5499999"/>
            <a:ext cx="878890" cy="52322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fr-FR" sz="1800" b="1">
                <a:solidFill>
                  <a:schemeClr val="dk1"/>
                </a:solidFill>
                <a:latin typeface="Poppins Medium"/>
                <a:ea typeface="Poppins Medium"/>
                <a:cs typeface="Poppins Medium"/>
                <a:sym typeface="Poppins Medium"/>
              </a:rPr>
              <a:t>3:30</a:t>
            </a:r>
            <a:endParaRPr/>
          </a:p>
          <a:p>
            <a:pPr marL="0" marR="0" lvl="0" indent="0" algn="ctr" rtl="0">
              <a:spcBef>
                <a:spcPts val="0"/>
              </a:spcBef>
              <a:spcAft>
                <a:spcPts val="0"/>
              </a:spcAft>
              <a:buNone/>
            </a:pPr>
            <a:r>
              <a:rPr lang="fr-FR" sz="1000">
                <a:solidFill>
                  <a:schemeClr val="dk1"/>
                </a:solidFill>
                <a:latin typeface="Poppins Medium"/>
                <a:ea typeface="Poppins Medium"/>
                <a:cs typeface="Poppins Medium"/>
                <a:sym typeface="Poppins Medium"/>
              </a:rPr>
              <a:t>minutes</a:t>
            </a:r>
            <a:endParaRPr/>
          </a:p>
        </p:txBody>
      </p:sp>
      <p:sp>
        <p:nvSpPr>
          <p:cNvPr id="120" name="Google Shape;120;p3"/>
          <p:cNvSpPr txBox="1"/>
          <p:nvPr/>
        </p:nvSpPr>
        <p:spPr>
          <a:xfrm>
            <a:off x="2653552" y="972673"/>
            <a:ext cx="6876000" cy="5094900"/>
          </a:xfrm>
          <a:prstGeom prst="rect">
            <a:avLst/>
          </a:prstGeom>
          <a:noFill/>
          <a:ln>
            <a:noFill/>
          </a:ln>
        </p:spPr>
        <p:txBody>
          <a:bodyPr spcFirstLastPara="1" wrap="square" lIns="91425" tIns="45700" rIns="91425" bIns="45700" anchor="t" anchorCtr="0">
            <a:spAutoFit/>
          </a:bodyPr>
          <a:lstStyle/>
          <a:p>
            <a:pPr marL="457200" lvl="0" indent="-311150" algn="l" rtl="0">
              <a:spcBef>
                <a:spcPts val="0"/>
              </a:spcBef>
              <a:spcAft>
                <a:spcPts val="0"/>
              </a:spcAft>
              <a:buClr>
                <a:schemeClr val="dk1"/>
              </a:buClr>
              <a:buSzPts val="1300"/>
              <a:buChar char="•"/>
            </a:pPr>
            <a:r>
              <a:rPr lang="fr-FR" sz="1300" b="1">
                <a:solidFill>
                  <a:schemeClr val="dk1"/>
                </a:solidFill>
                <a:latin typeface="Poppins Medium"/>
                <a:ea typeface="Poppins Medium"/>
                <a:cs typeface="Poppins Medium"/>
                <a:sym typeface="Poppins Medium"/>
              </a:rPr>
              <a:t>Bien que la construction d’établissement scolaire soit une des solutions, toutefois, face à la sécheresse continue dans le sud de Madagascar, des besoins en  cantines scolaire se fait sentir lors des périodes de soudure pour éviter la  récidive de travail des enfants. Une solution proposée pour renforcer le mécanisme de protection sociale est alors un repas scolaire continu lors desdites périodes et/ou un transfert monétaire conditionnel. Nous insistons sur la conditionnalité afin d’éviter toute dépendance et favoriser la résilience de la communauté.</a:t>
            </a:r>
            <a:endParaRPr sz="1300" b="1">
              <a:solidFill>
                <a:schemeClr val="dk1"/>
              </a:solidFill>
              <a:latin typeface="Poppins Medium"/>
              <a:ea typeface="Poppins Medium"/>
              <a:cs typeface="Poppins Medium"/>
              <a:sym typeface="Poppins Medium"/>
            </a:endParaRPr>
          </a:p>
          <a:p>
            <a:pPr marL="457200" lvl="0" indent="0" algn="l" rtl="0">
              <a:spcBef>
                <a:spcPts val="0"/>
              </a:spcBef>
              <a:spcAft>
                <a:spcPts val="0"/>
              </a:spcAft>
              <a:buNone/>
            </a:pPr>
            <a:endParaRPr sz="1300" b="1">
              <a:solidFill>
                <a:schemeClr val="dk1"/>
              </a:solidFill>
              <a:latin typeface="Poppins Medium"/>
              <a:ea typeface="Poppins Medium"/>
              <a:cs typeface="Poppins Medium"/>
              <a:sym typeface="Poppins Medium"/>
            </a:endParaRPr>
          </a:p>
          <a:p>
            <a:pPr marL="457200" lvl="0" indent="-311150" algn="l" rtl="0">
              <a:spcBef>
                <a:spcPts val="0"/>
              </a:spcBef>
              <a:spcAft>
                <a:spcPts val="0"/>
              </a:spcAft>
              <a:buClr>
                <a:schemeClr val="dk1"/>
              </a:buClr>
              <a:buSzPts val="1300"/>
              <a:buChar char="•"/>
            </a:pPr>
            <a:r>
              <a:rPr lang="fr-FR" sz="1300" b="1">
                <a:solidFill>
                  <a:schemeClr val="dk1"/>
                </a:solidFill>
                <a:latin typeface="Poppins Medium"/>
                <a:ea typeface="Poppins Medium"/>
                <a:cs typeface="Poppins Medium"/>
                <a:sym typeface="Poppins Medium"/>
              </a:rPr>
              <a:t>Avec la sécheresse persistante dans le Sud de Madagascar, les alternatifs au mica se font rare. Ainsi, une approche cas par cas à travers un appui en matière d’activité génératrice de revenu est également une approche utilisé par le projet JOFA ACTE à Madagascar.</a:t>
            </a:r>
            <a:endParaRPr sz="1300" b="1">
              <a:solidFill>
                <a:schemeClr val="dk1"/>
              </a:solidFill>
              <a:latin typeface="Poppins Medium"/>
              <a:ea typeface="Poppins Medium"/>
              <a:cs typeface="Poppins Medium"/>
              <a:sym typeface="Poppins Medium"/>
            </a:endParaRPr>
          </a:p>
          <a:p>
            <a:pPr marL="457200" marR="0" lvl="0" indent="0" algn="l" rtl="0">
              <a:spcBef>
                <a:spcPts val="0"/>
              </a:spcBef>
              <a:spcAft>
                <a:spcPts val="0"/>
              </a:spcAft>
              <a:buNone/>
            </a:pPr>
            <a:endParaRPr sz="1300" b="1">
              <a:solidFill>
                <a:schemeClr val="dk1"/>
              </a:solidFill>
              <a:latin typeface="Poppins Medium"/>
              <a:ea typeface="Poppins Medium"/>
              <a:cs typeface="Poppins Medium"/>
              <a:sym typeface="Poppins Medium"/>
            </a:endParaRPr>
          </a:p>
          <a:p>
            <a:pPr marL="457200" marR="0" lvl="0" indent="-311150" algn="l" rtl="0">
              <a:lnSpc>
                <a:spcPct val="100000"/>
              </a:lnSpc>
              <a:spcBef>
                <a:spcPts val="0"/>
              </a:spcBef>
              <a:spcAft>
                <a:spcPts val="0"/>
              </a:spcAft>
              <a:buClr>
                <a:schemeClr val="dk1"/>
              </a:buClr>
              <a:buSzPts val="1300"/>
              <a:buChar char="•"/>
            </a:pPr>
            <a:r>
              <a:rPr lang="fr-FR" sz="1300" b="1">
                <a:solidFill>
                  <a:schemeClr val="dk1"/>
                </a:solidFill>
                <a:latin typeface="Poppins Medium"/>
                <a:ea typeface="Poppins Medium"/>
                <a:cs typeface="Poppins Medium"/>
                <a:sym typeface="Poppins Medium"/>
              </a:rPr>
              <a:t>Les appuis en AGR ne sont pas suffisamment assez pour permettre à une lutte complète contre le travail des enfants. Une subvention conséquente sur cette filière s’avère nécessaire mais doit être conditionné auprès des participants des programmes. </a:t>
            </a:r>
            <a:br>
              <a:rPr lang="fr-FR" sz="1300" b="1">
                <a:solidFill>
                  <a:schemeClr val="dk1"/>
                </a:solidFill>
                <a:latin typeface="Poppins Medium"/>
                <a:ea typeface="Poppins Medium"/>
                <a:cs typeface="Poppins Medium"/>
                <a:sym typeface="Poppins Medium"/>
              </a:rPr>
            </a:br>
            <a:endParaRPr sz="1300" b="1">
              <a:solidFill>
                <a:schemeClr val="dk1"/>
              </a:solidFill>
              <a:latin typeface="Poppins Medium"/>
              <a:ea typeface="Poppins Medium"/>
              <a:cs typeface="Poppins Medium"/>
              <a:sym typeface="Poppins Medium"/>
            </a:endParaRPr>
          </a:p>
          <a:p>
            <a:pPr marL="457200" marR="0" lvl="0" indent="-311150" algn="l" rtl="0">
              <a:lnSpc>
                <a:spcPct val="100000"/>
              </a:lnSpc>
              <a:spcBef>
                <a:spcPts val="0"/>
              </a:spcBef>
              <a:spcAft>
                <a:spcPts val="0"/>
              </a:spcAft>
              <a:buClr>
                <a:schemeClr val="dk1"/>
              </a:buClr>
              <a:buSzPts val="1300"/>
              <a:buFont typeface="Poppins Medium"/>
              <a:buChar char="•"/>
            </a:pPr>
            <a:r>
              <a:rPr lang="fr-FR" sz="1300" b="1">
                <a:solidFill>
                  <a:schemeClr val="dk1"/>
                </a:solidFill>
                <a:latin typeface="Poppins Medium"/>
                <a:ea typeface="Poppins Medium"/>
                <a:cs typeface="Poppins Medium"/>
                <a:sym typeface="Poppins Medium"/>
              </a:rPr>
              <a:t>Le manque d'appropriation des participants, marqué par un attentisme plutôt que de s'impliquer activement, constitue un frein à la pérennité des actions. C'est pourquoi Terre des Hommes a intégré une stratégie de sortie dès le début du projet, afin de développer les capacités des acteurs locaux, de favoriser leur prise de responsabilités et d'assurer ainsi la poursuite des activités une fois le projet terminé.</a:t>
            </a:r>
            <a:endParaRPr sz="1300" b="1">
              <a:solidFill>
                <a:schemeClr val="dk1"/>
              </a:solidFill>
              <a:latin typeface="Poppins Medium"/>
              <a:ea typeface="Poppins Medium"/>
              <a:cs typeface="Poppins Medium"/>
              <a:sym typeface="Poppins Medium"/>
            </a:endParaRPr>
          </a:p>
        </p:txBody>
      </p:sp>
    </p:spTree>
  </p:cSld>
  <p:clrMapOvr>
    <a:masterClrMapping/>
  </p:clrMapOvr>
</p:sld>
</file>

<file path=ppt/theme/theme1.xml><?xml version="1.0" encoding="utf-8"?>
<a:theme xmlns:a="http://schemas.openxmlformats.org/drawingml/2006/main" name="Office">
  <a:themeElements>
    <a:clrScheme name="Office">
      <a:dk1>
        <a:srgbClr val="000000"/>
      </a:dk1>
      <a:lt1>
        <a:srgbClr val="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623</Words>
  <Application>Microsoft Office PowerPoint</Application>
  <PresentationFormat>Breitbild</PresentationFormat>
  <Paragraphs>35</Paragraphs>
  <Slides>3</Slides>
  <Notes>3</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3</vt:i4>
      </vt:variant>
    </vt:vector>
  </HeadingPairs>
  <TitlesOfParts>
    <vt:vector size="8" baseType="lpstr">
      <vt:lpstr>Arial</vt:lpstr>
      <vt:lpstr>Calibri</vt:lpstr>
      <vt:lpstr>Poppins</vt:lpstr>
      <vt:lpstr>Poppins Medium</vt:lpstr>
      <vt:lpstr>Office</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Gabriela Degen</dc:creator>
  <cp:lastModifiedBy>Mariam Abdel Baky</cp:lastModifiedBy>
  <cp:revision>1</cp:revision>
  <dcterms:created xsi:type="dcterms:W3CDTF">2023-12-15T16:54:21Z</dcterms:created>
  <dcterms:modified xsi:type="dcterms:W3CDTF">2024-09-20T10:57:46Z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0x01010085997CC2B81DBB44AED5537D60E4BBE5</vt:lpwstr>
  </property>
  <property fmtid="{D5CDD505-2E9C-101B-9397-08002B2CF9AE}" pid="3" name="MediaServiceImageTags">
    <vt:lpwstr/>
  </property>
</Properties>
</file>