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4"/>
  </p:sldMasterIdLst>
  <p:notesMasterIdLst>
    <p:notesMasterId r:id="rId8"/>
  </p:notesMasterIdLst>
  <p:sldIdLst>
    <p:sldId id="464" r:id="rId5"/>
    <p:sldId id="459" r:id="rId6"/>
    <p:sldId id="46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ECBD798-C36C-4EFF-91AF-B7F880533135}">
          <p14:sldIdLst>
            <p14:sldId id="464"/>
          </p14:sldIdLst>
        </p14:section>
        <p14:section name="Abschnitt ohne Titel" id="{BFB6A939-B89F-422C-91A6-6CE51DE191E9}">
          <p14:sldIdLst>
            <p14:sldId id="459"/>
            <p14:sldId id="4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85" userDrawn="1">
          <p15:clr>
            <a:srgbClr val="A4A3A4"/>
          </p15:clr>
        </p15:guide>
        <p15:guide id="2" pos="3341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orient="horz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EFF"/>
    <a:srgbClr val="459C5B"/>
    <a:srgbClr val="FC28E3"/>
    <a:srgbClr val="E15E23"/>
    <a:srgbClr val="E729D5"/>
    <a:srgbClr val="F68425"/>
    <a:srgbClr val="F38DE7"/>
    <a:srgbClr val="E7E7E8"/>
    <a:srgbClr val="E72C24"/>
    <a:srgbClr val="F58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6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460" y="44"/>
      </p:cViewPr>
      <p:guideLst>
        <p:guide orient="horz" pos="1185"/>
        <p:guide pos="3341"/>
        <p:guide pos="347"/>
        <p:guide orient="horz" pos="22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EB094-5E09-49FD-BBDA-0D4F49F979A5}" type="datetimeFigureOut">
              <a:rPr lang="es-419" smtClean="0"/>
              <a:t>20/9/2024</a:t>
            </a:fld>
            <a:endParaRPr lang="es-419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Traitement d'un mastertextformat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Première étape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La cinquième scène</a:t>
            </a:r>
            <a:endParaRPr lang="es-419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E4802-C68D-4AE4-9BEB-2F090F7F08C9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4341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98" name="Google Shape;9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FAA12AE-3F1F-91BA-022C-0E890779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>
            <a:extLst>
              <a:ext uri="{FF2B5EF4-FFF2-40B4-BE49-F238E27FC236}">
                <a16:creationId xmlns:a16="http://schemas.microsoft.com/office/drawing/2014/main" id="{F8E82775-8511-169E-130A-EC7ADDF0C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>
            <a:extLst>
              <a:ext uri="{FF2B5EF4-FFF2-40B4-BE49-F238E27FC236}">
                <a16:creationId xmlns:a16="http://schemas.microsoft.com/office/drawing/2014/main" id="{F46C8C4A-E287-D5E1-0A8F-A1B69B2C2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Christian / Gabriela</a:t>
            </a:r>
            <a:endParaRPr/>
          </a:p>
        </p:txBody>
      </p:sp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A1327244-7280-487D-8C1A-8DDEA61E66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0547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FFAA12AE-3F1F-91BA-022C-0E8907790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>
            <a:extLst>
              <a:ext uri="{FF2B5EF4-FFF2-40B4-BE49-F238E27FC236}">
                <a16:creationId xmlns:a16="http://schemas.microsoft.com/office/drawing/2014/main" id="{F8E82775-8511-169E-130A-EC7ADDF0C8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>
            <a:extLst>
              <a:ext uri="{FF2B5EF4-FFF2-40B4-BE49-F238E27FC236}">
                <a16:creationId xmlns:a16="http://schemas.microsoft.com/office/drawing/2014/main" id="{F46C8C4A-E287-D5E1-0A8F-A1B69B2C2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Christian / Gabriela</a:t>
            </a:r>
            <a:endParaRPr/>
          </a:p>
        </p:txBody>
      </p:sp>
      <p:sp>
        <p:nvSpPr>
          <p:cNvPr id="98" name="Google Shape;98;p1:notes">
            <a:extLst>
              <a:ext uri="{FF2B5EF4-FFF2-40B4-BE49-F238E27FC236}">
                <a16:creationId xmlns:a16="http://schemas.microsoft.com/office/drawing/2014/main" id="{A1327244-7280-487D-8C1A-8DDEA61E66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896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0D0A-750B-425D-B565-F500545B6287}" type="datetime1">
              <a:rPr lang="es-419" smtClean="0"/>
              <a:t>20/9/2024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6659792-E02E-4593-E0F3-B1BEF575E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3861" y="1838325"/>
            <a:ext cx="3629025" cy="50196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31ADB8A-283A-0402-124B-708EE96BB8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192" y="6381340"/>
            <a:ext cx="7594376" cy="317601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31EA9C0-0317-1D21-A18C-FDAFE61C17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55546" y="413070"/>
            <a:ext cx="2181157" cy="457594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C44D07A0-AC25-8AE5-A4B5-AA375480CE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75103" y="370972"/>
            <a:ext cx="2279050" cy="586971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8481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EDB7-8103-4558-B97D-33F9FB8D4CD6}" type="datetime1">
              <a:rPr lang="es-419" smtClean="0"/>
              <a:t>20/9/2024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14827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5CC9-56DE-4323-B3EA-0471FA90115A}" type="datetime1">
              <a:rPr lang="es-419" smtClean="0"/>
              <a:t>20/9/2024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7740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4B32-78C1-412F-89B5-97DE3E6BB64F}" type="datetime1">
              <a:rPr lang="es-419" smtClean="0"/>
              <a:t>20/9/2024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F83E8-8C50-336B-9FFC-541619C4A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3861" y="1838325"/>
            <a:ext cx="3629025" cy="5019675"/>
          </a:xfrm>
          <a:prstGeom prst="rect">
            <a:avLst/>
          </a:prstGeom>
        </p:spPr>
      </p:pic>
      <p:pic>
        <p:nvPicPr>
          <p:cNvPr id="8" name="Grafik 7" descr="Ein Bild, das Grafiken, Schrift, Grafikdesign, Logo enthält.&#10;&#10;Automatisch generierte Beschreibung">
            <a:extLst>
              <a:ext uri="{FF2B5EF4-FFF2-40B4-BE49-F238E27FC236}">
                <a16:creationId xmlns:a16="http://schemas.microsoft.com/office/drawing/2014/main" id="{179698F6-7A87-4099-BE59-786F78B5CB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215229"/>
            <a:ext cx="2764970" cy="71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4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A2B3-2A85-4B25-9446-2D6E48962597}" type="datetime1">
              <a:rPr lang="es-419" smtClean="0"/>
              <a:t>20/9/2024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336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C3E3F-1D60-4148-B1EC-BE77679F79D3}" type="datetime1">
              <a:rPr lang="es-419" smtClean="0"/>
              <a:t>20/9/2024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5351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6CA1-ECD6-442D-BF9C-F39277218093}" type="datetime1">
              <a:rPr lang="es-419" smtClean="0"/>
              <a:t>20/9/2024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4116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292B-B606-4612-B890-4174019F7531}" type="datetime1">
              <a:rPr lang="es-419" smtClean="0"/>
              <a:t>20/9/2024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0392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D224-793D-43D5-96C2-2BE9A195CC1C}" type="datetime1">
              <a:rPr lang="es-419" smtClean="0"/>
              <a:t>20/9/2024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9042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6FCA-3043-43D4-AB18-D559D68BA4D1}" type="datetime1">
              <a:rPr lang="es-419" smtClean="0"/>
              <a:t>20/9/2024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5257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1A5C6-299F-47D6-BF01-97B31C5757A1}" type="datetime1">
              <a:rPr lang="es-419" smtClean="0"/>
              <a:t>20/9/2024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2547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Traitement du format du maître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Traitement d'un mastertextformat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Première étape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La cinquième scène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FEEEE-AB3F-4B06-A683-493DAD08F1A5}" type="datetime1">
              <a:rPr lang="es-419" smtClean="0"/>
              <a:t>20/9/2024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F121-0FC9-4C7C-BFE9-F2EFA1AA86F5}" type="slidenum">
              <a:rPr lang="es-419" smtClean="0"/>
              <a:t>‹Nr.›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4114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D0471A3-2B18-B2A3-38A0-FA9A29E48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968" y="136525"/>
            <a:ext cx="3048000" cy="1114425"/>
          </a:xfrm>
          <a:prstGeom prst="rect">
            <a:avLst/>
          </a:prstGeom>
        </p:spPr>
      </p:pic>
      <p:pic>
        <p:nvPicPr>
          <p:cNvPr id="4" name="Google Shape;10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4856" y="1547571"/>
            <a:ext cx="3767144" cy="52929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1;p1">
            <a:extLst>
              <a:ext uri="{FF2B5EF4-FFF2-40B4-BE49-F238E27FC236}">
                <a16:creationId xmlns:a16="http://schemas.microsoft.com/office/drawing/2014/main" id="{9E81AF7A-72FE-3078-4E0D-C6C6AE30CFF7}"/>
              </a:ext>
            </a:extLst>
          </p:cNvPr>
          <p:cNvSpPr txBox="1"/>
          <p:nvPr/>
        </p:nvSpPr>
        <p:spPr>
          <a:xfrm>
            <a:off x="184558" y="1443929"/>
            <a:ext cx="963895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r-FR" sz="3200" b="1" dirty="0">
                <a:solidFill>
                  <a:srgbClr val="1F3864"/>
                </a:solidFill>
                <a:latin typeface="Poppins"/>
                <a:ea typeface="Poppins"/>
                <a:cs typeface="Poppins"/>
                <a:sym typeface="Poppins"/>
              </a:rPr>
              <a:t>Lancement de la session de </a:t>
            </a:r>
            <a:r>
              <a:rPr lang="fr-FR" sz="3200" b="1" dirty="0" err="1">
                <a:solidFill>
                  <a:srgbClr val="1F3864"/>
                </a:solidFill>
                <a:latin typeface="Poppins"/>
                <a:ea typeface="Poppins"/>
                <a:cs typeface="Poppins"/>
                <a:sym typeface="Poppins"/>
              </a:rPr>
              <a:t>réflexion interne </a:t>
            </a:r>
          </a:p>
          <a:p>
            <a:pPr lvl="0" algn="ctr"/>
            <a:r>
              <a:rPr lang="fr-FR" sz="3200" b="1" dirty="0">
                <a:solidFill>
                  <a:srgbClr val="0070C0"/>
                </a:solidFill>
                <a:latin typeface="Poppins"/>
                <a:cs typeface="Poppins"/>
                <a:sym typeface="Poppins"/>
              </a:rPr>
              <a:t>JOFA-ACTE</a:t>
            </a:r>
            <a:endParaRPr lang="de-DE" sz="3200" b="1" dirty="0">
              <a:solidFill>
                <a:srgbClr val="0070C0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" name="Textfeld 1">
            <a:extLst>
              <a:ext uri="{FF2B5EF4-FFF2-40B4-BE49-F238E27FC236}">
                <a16:creationId xmlns:a16="http://schemas.microsoft.com/office/drawing/2014/main" id="{A0A4AFB5-82B5-4F3D-B91B-5C02C56E6206}"/>
              </a:ext>
            </a:extLst>
          </p:cNvPr>
          <p:cNvSpPr txBox="1"/>
          <p:nvPr/>
        </p:nvSpPr>
        <p:spPr>
          <a:xfrm>
            <a:off x="7450900" y="5414071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Futura LT" panose="02000503000000000000" pitchFamily="2" charset="0"/>
              </a:rPr>
              <a:t>06.09.2024</a:t>
            </a:r>
          </a:p>
        </p:txBody>
      </p:sp>
      <p:sp>
        <p:nvSpPr>
          <p:cNvPr id="8" name="Textfeld 1">
            <a:extLst>
              <a:ext uri="{FF2B5EF4-FFF2-40B4-BE49-F238E27FC236}">
                <a16:creationId xmlns:a16="http://schemas.microsoft.com/office/drawing/2014/main" id="{514D103F-58C1-42D7-AC24-E2C845A379D8}"/>
              </a:ext>
            </a:extLst>
          </p:cNvPr>
          <p:cNvSpPr txBox="1"/>
          <p:nvPr/>
        </p:nvSpPr>
        <p:spPr>
          <a:xfrm>
            <a:off x="246155" y="5516137"/>
            <a:ext cx="5849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Futura LT" panose="02000503000000000000" pitchFamily="2" charset="0"/>
              </a:rPr>
              <a:t>Présenté par : DIALLO Adama, PD Manager SOSVE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14DAEF9-5395-CE2F-1809-CF199E27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2FF14722-0FFF-6335-772D-BAA09442B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" y="5108083"/>
            <a:ext cx="1118584" cy="1118584"/>
          </a:xfrm>
          <a:prstGeom prst="rect">
            <a:avLst/>
          </a:prstGeom>
        </p:spPr>
      </p:pic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C9E04C5A-8653-018D-3D37-A243B2F8865C}"/>
              </a:ext>
            </a:extLst>
          </p:cNvPr>
          <p:cNvSpPr txBox="1"/>
          <p:nvPr/>
        </p:nvSpPr>
        <p:spPr>
          <a:xfrm>
            <a:off x="2192786" y="821506"/>
            <a:ext cx="9493072" cy="6447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r-FR" sz="700" b="1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br>
              <a:rPr lang="fr-FR" sz="28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-FR" sz="1000" b="1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endParaRPr lang="fr-FR" sz="2400" b="1" dirty="0">
              <a:solidFill>
                <a:schemeClr val="accent4">
                  <a:lumMod val="60000"/>
                  <a:lumOff val="4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Bonne collaboration avec les services déconcentrés de l’Etat dans la lutte contre les PFTE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Participation effective des leaders communautaires dans les actions de lutte contre les pires formes de travail des enfants à travers l’animation des cellules communautaires de protection des enfants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Formation des leaders communautaires sur les thématiques en lien avec la protection de l’enfant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Retrait des victimes de PFTE et leur Placement dans les centres et ateliers de formation professionnelle et inscription à l’école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Prise en charge holistique des victimes de PFTE (alimentaire, sanitaire, vestimentaires) des enfants victimes de PFTE placés en atelier de formation et scolarisés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Utilisation de l’approche gestion des cas dans la résolution des cas de victimes de PFTE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Participation des enfants à la lutte contre les PFTE à travers la mise en place et fonctionnement des clubs des enfants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Capacité des acteurs à mener de actions de prévention, prise en charge et réhabilitation des victimes de PFTE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Implication effective des autorités dans la mise en œuvre du projet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schemeClr val="accent3">
                  <a:lumMod val="7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schemeClr val="accent3">
                  <a:lumMod val="7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solidFill>
                <a:schemeClr val="accent3">
                  <a:lumMod val="7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0F7F672-6A62-21B7-36CC-B322D4916137}"/>
              </a:ext>
            </a:extLst>
          </p:cNvPr>
          <p:cNvSpPr txBox="1"/>
          <p:nvPr/>
        </p:nvSpPr>
        <p:spPr>
          <a:xfrm>
            <a:off x="371476" y="1190625"/>
            <a:ext cx="169545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Qu'est-ce qui a fonctionné dans votre contexte pour lutter contre le travail des enfants </a:t>
            </a:r>
            <a:r>
              <a:rPr lang="fr-FR" sz="1200" b="1" dirty="0">
                <a:effectLst/>
                <a:latin typeface="Futura Medium"/>
                <a:ea typeface="Aptos" panose="020B0004020202020204" pitchFamily="34" charset="0"/>
              </a:rPr>
              <a:t>à </a:t>
            </a:r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travers de mécanismes de protection sociale /</a:t>
            </a:r>
          </a:p>
          <a:p>
            <a:pPr algn="r"/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la gestion des dossiers ?</a:t>
            </a:r>
          </a:p>
          <a:p>
            <a:pPr algn="r"/>
            <a:endParaRPr lang="fr-FR" sz="1200" b="1" dirty="0">
              <a:latin typeface="Futura Medium"/>
              <a:ea typeface="Poppins"/>
              <a:cs typeface="Poppins"/>
              <a:sym typeface="Poppins"/>
            </a:endParaRPr>
          </a:p>
          <a:p>
            <a:r>
              <a:rPr lang="fr-FR" sz="1200" i="1" dirty="0" err="1">
                <a:latin typeface="Futura Medium"/>
                <a:ea typeface="Poppins"/>
                <a:cs typeface="Poppins"/>
                <a:sym typeface="Poppins"/>
              </a:rPr>
              <a:t>Veuillez dresser la liste de vos </a:t>
            </a:r>
            <a:r>
              <a:rPr lang="fr-FR" sz="1200" i="1" dirty="0">
                <a:latin typeface="Futura Medium"/>
                <a:ea typeface="Poppins"/>
                <a:cs typeface="Poppins"/>
                <a:sym typeface="Poppins"/>
              </a:rPr>
              <a:t>idées </a:t>
            </a:r>
            <a:r>
              <a:rPr lang="fr-FR" sz="1200" i="1" dirty="0" err="1">
                <a:latin typeface="Futura Medium"/>
                <a:ea typeface="Poppins"/>
                <a:cs typeface="Poppins"/>
                <a:sym typeface="Poppins"/>
              </a:rPr>
              <a:t>en utilisant des </a:t>
            </a:r>
            <a:r>
              <a:rPr lang="fr-FR" sz="1200" i="1" dirty="0">
                <a:latin typeface="Futura Medium"/>
                <a:ea typeface="Poppins"/>
                <a:cs typeface="Poppins"/>
                <a:sym typeface="Poppins"/>
              </a:rPr>
              <a:t>puces.</a:t>
            </a:r>
            <a:r>
              <a:rPr lang="fr-FR" sz="1600" i="1" dirty="0">
                <a:latin typeface="Poppins"/>
                <a:ea typeface="Poppins"/>
                <a:cs typeface="Poppins"/>
                <a:sym typeface="Poppins"/>
              </a:rPr>
              <a:t>  </a:t>
            </a:r>
          </a:p>
          <a:p>
            <a:endParaRPr lang="fr-FR" sz="2800" b="1" dirty="0">
              <a:solidFill>
                <a:srgbClr val="1F3864"/>
              </a:solidFill>
              <a:latin typeface="Poppins"/>
              <a:cs typeface="Poppins"/>
              <a:sym typeface="Poppins"/>
            </a:endParaRPr>
          </a:p>
          <a:p>
            <a:endParaRPr lang="fr-FR" sz="2800" b="1" dirty="0">
              <a:solidFill>
                <a:srgbClr val="1F3864"/>
              </a:solidFill>
              <a:latin typeface="Poppins"/>
              <a:cs typeface="Poppins"/>
              <a:sym typeface="Poppins"/>
            </a:endParaRPr>
          </a:p>
          <a:p>
            <a:endParaRPr lang="es-419" sz="28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35068AEA-E0A6-29D9-639E-44D03517A126}"/>
              </a:ext>
            </a:extLst>
          </p:cNvPr>
          <p:cNvCxnSpPr/>
          <p:nvPr/>
        </p:nvCxnSpPr>
        <p:spPr>
          <a:xfrm>
            <a:off x="2192785" y="1198485"/>
            <a:ext cx="0" cy="4962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03151C26-D8E9-B56D-2C19-154915ADE0D7}"/>
              </a:ext>
            </a:extLst>
          </p:cNvPr>
          <p:cNvSpPr txBox="1"/>
          <p:nvPr/>
        </p:nvSpPr>
        <p:spPr>
          <a:xfrm>
            <a:off x="811521" y="5499999"/>
            <a:ext cx="87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Futura Medium"/>
              </a:rPr>
              <a:t>3:30</a:t>
            </a:r>
          </a:p>
          <a:p>
            <a:pPr algn="ctr"/>
            <a:r>
              <a:rPr lang="es-ES" sz="1000" dirty="0">
                <a:latin typeface="Futura Medium"/>
              </a:rPr>
              <a:t>minutes</a:t>
            </a:r>
          </a:p>
        </p:txBody>
      </p:sp>
    </p:spTree>
    <p:extLst>
      <p:ext uri="{BB962C8B-B14F-4D97-AF65-F5344CB8AC3E}">
        <p14:creationId xmlns:p14="http://schemas.microsoft.com/office/powerpoint/2010/main" val="271972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>
          <a:extLst>
            <a:ext uri="{FF2B5EF4-FFF2-40B4-BE49-F238E27FC236}">
              <a16:creationId xmlns:a16="http://schemas.microsoft.com/office/drawing/2014/main" id="{F14DAEF9-5395-CE2F-1809-CF199E27F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>
            <a:extLst>
              <a:ext uri="{FF2B5EF4-FFF2-40B4-BE49-F238E27FC236}">
                <a16:creationId xmlns:a16="http://schemas.microsoft.com/office/drawing/2014/main" id="{C9E04C5A-8653-018D-3D37-A243B2F8865C}"/>
              </a:ext>
            </a:extLst>
          </p:cNvPr>
          <p:cNvSpPr txBox="1"/>
          <p:nvPr/>
        </p:nvSpPr>
        <p:spPr>
          <a:xfrm>
            <a:off x="2404299" y="1028021"/>
            <a:ext cx="9471607" cy="629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fr-FR" sz="700" b="1" dirty="0">
                <a:solidFill>
                  <a:schemeClr val="bg1"/>
                </a:solidFill>
                <a:latin typeface="Poppins"/>
                <a:ea typeface="Poppins"/>
                <a:cs typeface="Poppins"/>
                <a:sym typeface="Poppins"/>
              </a:rPr>
              <a:t>d</a:t>
            </a:r>
            <a:br>
              <a:rPr lang="fr-FR" sz="2800" b="1" dirty="0">
                <a:solidFill>
                  <a:srgbClr val="0070C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fr-FR" dirty="0">
                <a:solidFill>
                  <a:srgbClr val="FF0000"/>
                </a:solidFill>
                <a:latin typeface="Poppins"/>
                <a:cs typeface="Poppins"/>
                <a:sym typeface="Poppins"/>
              </a:rPr>
              <a:t> 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  <a:latin typeface="Poppins"/>
                <a:cs typeface="Poppins"/>
                <a:sym typeface="Poppins"/>
              </a:rPr>
              <a:t>Quelques  lacunes constatées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cs typeface="Poppins"/>
                <a:sym typeface="Poppins"/>
              </a:rPr>
              <a:t>Faible vulgarisation des textes adoptés contre les PFTE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cs typeface="Poppins"/>
                <a:sym typeface="Poppins"/>
              </a:rPr>
              <a:t>Absence d’action de lutte contre la pauvreté des parents 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cs typeface="Poppins"/>
                <a:sym typeface="Poppins"/>
              </a:rPr>
              <a:t>L’existence des pesanteurs socio-culturelles sur la compréhension du travail des enfants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cs typeface="Poppins"/>
                <a:sym typeface="Poppins"/>
              </a:rPr>
              <a:t>Non prise en compte du contexte sécuritaire dans les actions du projet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cs typeface="Poppins"/>
                <a:sym typeface="Poppins"/>
              </a:rPr>
              <a:t>Faible fonctionnement des cadres de concertation dédiés à la protection de l’enfant (GTPE, RPE)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FF0000"/>
                </a:solidFill>
                <a:latin typeface="Poppins"/>
                <a:cs typeface="Poppins"/>
                <a:sym typeface="Poppins"/>
              </a:rPr>
              <a:t>Proposition de solutions  </a:t>
            </a:r>
            <a:endParaRPr lang="fr-FR" dirty="0">
              <a:solidFill>
                <a:schemeClr val="accent3">
                  <a:lumMod val="75000"/>
                </a:schemeClr>
              </a:solidFill>
              <a:latin typeface="Poppins"/>
              <a:cs typeface="Poppins"/>
              <a:sym typeface="Poppins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cs typeface="Poppins"/>
                <a:sym typeface="Poppins"/>
              </a:rPr>
              <a:t> Prévoir des actions de renforcement des capacités économiques et sociales des parents vulnérables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cs typeface="Poppins"/>
                <a:sym typeface="Poppins"/>
              </a:rPr>
              <a:t>Mettre en place un dispositif permettant de prendre en compte les besoins des enfants déplacés internes afin d’éviter leur enrôlement au seins des groupes terroristes 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cs typeface="Poppins"/>
                <a:sym typeface="Poppins"/>
              </a:rPr>
              <a:t> Appliquer les textes de lois réprimant les PFTE dans toutes sa rigueur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Poppins"/>
                <a:cs typeface="Poppins"/>
                <a:sym typeface="Poppins"/>
              </a:rPr>
              <a:t>Allouer des ressources pour un meilleur fonctionnement des cadres de concertation</a:t>
            </a: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fr-FR" dirty="0">
              <a:solidFill>
                <a:schemeClr val="accent3">
                  <a:lumMod val="75000"/>
                </a:schemeClr>
              </a:solidFill>
              <a:latin typeface="Poppins"/>
              <a:cs typeface="Poppins"/>
              <a:sym typeface="Poppins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fr-FR" dirty="0">
              <a:solidFill>
                <a:schemeClr val="accent3">
                  <a:lumMod val="75000"/>
                </a:schemeClr>
              </a:solidFill>
              <a:latin typeface="Poppins"/>
              <a:cs typeface="Poppins"/>
              <a:sym typeface="Poppins"/>
            </a:endParaRPr>
          </a:p>
          <a:p>
            <a:pPr marL="171450" lvl="0" indent="-171450">
              <a:buFont typeface="Wingdings" panose="05000000000000000000" pitchFamily="2" charset="2"/>
              <a:buChar char="q"/>
            </a:pPr>
            <a:endParaRPr lang="fr-FR" dirty="0">
              <a:solidFill>
                <a:schemeClr val="accent3">
                  <a:lumMod val="75000"/>
                </a:schemeClr>
              </a:solidFill>
              <a:latin typeface="Poppins"/>
              <a:cs typeface="Poppins"/>
              <a:sym typeface="Poppins"/>
            </a:endParaRPr>
          </a:p>
          <a:p>
            <a:endParaRPr lang="fr-FR" dirty="0">
              <a:solidFill>
                <a:schemeClr val="accent3">
                  <a:lumMod val="7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0F7F672-6A62-21B7-36CC-B322D4916137}"/>
              </a:ext>
            </a:extLst>
          </p:cNvPr>
          <p:cNvSpPr txBox="1"/>
          <p:nvPr/>
        </p:nvSpPr>
        <p:spPr>
          <a:xfrm>
            <a:off x="371476" y="1190625"/>
            <a:ext cx="182507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Quelles sont les lacunes existantes et quelles solutions </a:t>
            </a:r>
            <a:r>
              <a:rPr lang="fr-FR" sz="1200" b="1" dirty="0">
                <a:effectLst/>
                <a:latin typeface="Futura Medium"/>
                <a:ea typeface="Aptos" panose="020B0004020202020204" pitchFamily="34" charset="0"/>
              </a:rPr>
              <a:t>pourraient être proposées </a:t>
            </a:r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pour renforcer le mécanisme de protection sociale (en particulier la gestion des cas) au sein de nos sites de nos projets/site d'intervention ?</a:t>
            </a:r>
          </a:p>
          <a:p>
            <a:pPr algn="r"/>
            <a:endParaRPr lang="fr-FR" sz="1200" b="1" dirty="0">
              <a:latin typeface="Futura Medium"/>
              <a:ea typeface="Poppins"/>
              <a:cs typeface="Poppins"/>
              <a:sym typeface="Poppins"/>
            </a:endParaRPr>
          </a:p>
          <a:p>
            <a:pPr algn="r"/>
            <a:endParaRPr lang="fr-FR" sz="1200" b="1" dirty="0">
              <a:latin typeface="Futura Medium"/>
              <a:ea typeface="Poppins"/>
              <a:cs typeface="Poppins"/>
              <a:sym typeface="Poppins"/>
            </a:endParaRPr>
          </a:p>
          <a:p>
            <a:r>
              <a:rPr lang="fr-FR" sz="1200" i="1" dirty="0" err="1">
                <a:latin typeface="Futura Medium"/>
                <a:ea typeface="Poppins"/>
                <a:cs typeface="Poppins"/>
                <a:sym typeface="Poppins"/>
              </a:rPr>
              <a:t>Veuillez dresser la liste de vos </a:t>
            </a:r>
            <a:r>
              <a:rPr lang="fr-FR" sz="1200" i="1" dirty="0">
                <a:latin typeface="Futura Medium"/>
                <a:ea typeface="Poppins"/>
                <a:cs typeface="Poppins"/>
                <a:sym typeface="Poppins"/>
              </a:rPr>
              <a:t>idées </a:t>
            </a:r>
            <a:r>
              <a:rPr lang="fr-FR" sz="1200" i="1" dirty="0" err="1">
                <a:latin typeface="Futura Medium"/>
                <a:ea typeface="Poppins"/>
                <a:cs typeface="Poppins"/>
                <a:sym typeface="Poppins"/>
              </a:rPr>
              <a:t>en utilisant des </a:t>
            </a:r>
            <a:r>
              <a:rPr lang="fr-FR" sz="1200" i="1" dirty="0">
                <a:latin typeface="Futura Medium"/>
                <a:ea typeface="Poppins"/>
                <a:cs typeface="Poppins"/>
                <a:sym typeface="Poppins"/>
              </a:rPr>
              <a:t>puces</a:t>
            </a:r>
            <a:r>
              <a:rPr lang="fr-FR" sz="1600" i="1" dirty="0">
                <a:latin typeface="Poppins"/>
                <a:ea typeface="Poppins"/>
                <a:cs typeface="Poppins"/>
                <a:sym typeface="Poppins"/>
              </a:rPr>
              <a:t>.  </a:t>
            </a:r>
          </a:p>
          <a:p>
            <a:pPr algn="r"/>
            <a:r>
              <a:rPr lang="fr-FR" sz="1200" b="1" dirty="0">
                <a:latin typeface="Futura Medium"/>
                <a:ea typeface="Poppins"/>
                <a:cs typeface="Poppins"/>
                <a:sym typeface="Poppins"/>
              </a:rPr>
              <a:t> </a:t>
            </a:r>
          </a:p>
          <a:p>
            <a:endParaRPr lang="fr-FR" sz="2800" b="1" dirty="0">
              <a:solidFill>
                <a:srgbClr val="1F3864"/>
              </a:solidFill>
              <a:latin typeface="Poppins"/>
              <a:cs typeface="Poppins"/>
              <a:sym typeface="Poppins"/>
            </a:endParaRPr>
          </a:p>
          <a:p>
            <a:endParaRPr lang="fr-FR" sz="2800" b="1" dirty="0">
              <a:solidFill>
                <a:srgbClr val="1F3864"/>
              </a:solidFill>
              <a:latin typeface="Poppins"/>
              <a:cs typeface="Poppins"/>
              <a:sym typeface="Poppins"/>
            </a:endParaRPr>
          </a:p>
          <a:p>
            <a:endParaRPr lang="es-419" sz="28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83AF253-8A8E-8748-21A7-ED71543FFE3E}"/>
              </a:ext>
            </a:extLst>
          </p:cNvPr>
          <p:cNvCxnSpPr/>
          <p:nvPr/>
        </p:nvCxnSpPr>
        <p:spPr>
          <a:xfrm>
            <a:off x="2192785" y="1198485"/>
            <a:ext cx="0" cy="49626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B3B98309-8C82-4F8F-3852-6E03B45E4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" y="5108083"/>
            <a:ext cx="1118584" cy="111858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5D6E75A-98EB-38CD-56E8-4C1428ACF785}"/>
              </a:ext>
            </a:extLst>
          </p:cNvPr>
          <p:cNvSpPr txBox="1"/>
          <p:nvPr/>
        </p:nvSpPr>
        <p:spPr>
          <a:xfrm>
            <a:off x="811521" y="5499999"/>
            <a:ext cx="87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Futura Medium"/>
              </a:rPr>
              <a:t>3:30</a:t>
            </a:r>
          </a:p>
          <a:p>
            <a:pPr algn="ctr"/>
            <a:r>
              <a:rPr lang="es-ES" sz="1000" dirty="0">
                <a:latin typeface="Futura Medium"/>
              </a:rPr>
              <a:t>minutes</a:t>
            </a:r>
          </a:p>
        </p:txBody>
      </p:sp>
    </p:spTree>
    <p:extLst>
      <p:ext uri="{BB962C8B-B14F-4D97-AF65-F5344CB8AC3E}">
        <p14:creationId xmlns:p14="http://schemas.microsoft.com/office/powerpoint/2010/main" val="2077410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7cec21-11d5-4799-b4f7-6089c1533cda">
      <Terms xmlns="http://schemas.microsoft.com/office/infopath/2007/PartnerControls"/>
    </lcf76f155ced4ddcb4097134ff3c332f>
    <TaxCatchAll xmlns="f8e7f2b3-610c-4b32-a8cb-859dc69817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97CC2B81DBB44AED5537D60E4BBE5" ma:contentTypeVersion="14" ma:contentTypeDescription="Create a new document." ma:contentTypeScope="" ma:versionID="78020f7691337253e74eeb8977b39d44">
  <xsd:schema xmlns:xsd="http://www.w3.org/2001/XMLSchema" xmlns:xs="http://www.w3.org/2001/XMLSchema" xmlns:p="http://schemas.microsoft.com/office/2006/metadata/properties" xmlns:ns2="f8e7f2b3-610c-4b32-a8cb-859dc69817ff" xmlns:ns3="d77cec21-11d5-4799-b4f7-6089c1533cda" targetNamespace="http://schemas.microsoft.com/office/2006/metadata/properties" ma:root="true" ma:fieldsID="f9556dcbc63636d36e34ae61f053aa01" ns2:_="" ns3:_="">
    <xsd:import namespace="f8e7f2b3-610c-4b32-a8cb-859dc69817ff"/>
    <xsd:import namespace="d77cec21-11d5-4799-b4f7-6089c1533c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7f2b3-610c-4b32-a8cb-859dc69817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aecfc66-2438-4422-8257-4187c91d1707}" ma:internalName="TaxCatchAll" ma:showField="CatchAllData" ma:web="f8e7f2b3-610c-4b32-a8cb-859dc69817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cec21-11d5-4799-b4f7-6089c1533c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153cd3-5fa3-4a93-92b7-49cc455a34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FD25A9-08DB-4012-806B-1AED5C9351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4CE3AF-E7BF-4F93-BDFF-49068A2F78EF}">
  <ds:schemaRefs>
    <ds:schemaRef ds:uri="http://schemas.microsoft.com/office/infopath/2007/PartnerControls"/>
    <ds:schemaRef ds:uri="f8e7f2b3-610c-4b32-a8cb-859dc69817ff"/>
    <ds:schemaRef ds:uri="http://purl.org/dc/terms/"/>
    <ds:schemaRef ds:uri="http://schemas.microsoft.com/office/2006/documentManagement/types"/>
    <ds:schemaRef ds:uri="d77cec21-11d5-4799-b4f7-6089c1533cda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404B5B0-6D02-4607-92AE-47C31DA8A855}">
  <ds:schemaRefs>
    <ds:schemaRef ds:uri="d77cec21-11d5-4799-b4f7-6089c1533cda"/>
    <ds:schemaRef ds:uri="f8e7f2b3-610c-4b32-a8cb-859dc69817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424</Words>
  <Application>Microsoft Office PowerPoint</Application>
  <PresentationFormat>Breitbild</PresentationFormat>
  <Paragraphs>50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Futura LT</vt:lpstr>
      <vt:lpstr>Futura Medium</vt:lpstr>
      <vt:lpstr>Poppins</vt:lpstr>
      <vt:lpstr>Wingdings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Gabriela Degen</dc:creator>
  <cp:keywords>docId:4EE95CE3452BF712824D7C43120A8D1C</cp:keywords>
  <cp:lastModifiedBy>Mariam Abdel Baky</cp:lastModifiedBy>
  <cp:revision>73</cp:revision>
  <dcterms:created xsi:type="dcterms:W3CDTF">2023-12-15T16:54:21Z</dcterms:created>
  <dcterms:modified xsi:type="dcterms:W3CDTF">2024-09-20T11:00:31Z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0x01010085997CC2B81DBB44AED5537D60E4BBE5</vt:lpwstr>
  </property>
  <property fmtid="{D5CDD505-2E9C-101B-9397-08002B2CF9AE}" pid="3" name="MediaServiceImageTags">
    <vt:lpwstr/>
  </property>
</Properties>
</file>