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4"/>
  </p:sldMasterIdLst>
  <p:notesMasterIdLst>
    <p:notesMasterId r:id="rId19"/>
  </p:notesMasterIdLst>
  <p:sldIdLst>
    <p:sldId id="464" r:id="rId5"/>
    <p:sldId id="459" r:id="rId6"/>
    <p:sldId id="473" r:id="rId7"/>
    <p:sldId id="470" r:id="rId8"/>
    <p:sldId id="471" r:id="rId9"/>
    <p:sldId id="475" r:id="rId10"/>
    <p:sldId id="472" r:id="rId11"/>
    <p:sldId id="469" r:id="rId12"/>
    <p:sldId id="474" r:id="rId13"/>
    <p:sldId id="476" r:id="rId14"/>
    <p:sldId id="468" r:id="rId15"/>
    <p:sldId id="466" r:id="rId16"/>
    <p:sldId id="465" r:id="rId17"/>
    <p:sldId id="4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FECBD798-C36C-4EFF-91AF-B7F880533135}">
          <p14:sldIdLst>
            <p14:sldId id="464"/>
          </p14:sldIdLst>
        </p14:section>
        <p14:section name="Abschnitt ohne Titel" id="{BFB6A939-B89F-422C-91A6-6CE51DE191E9}">
          <p14:sldIdLst>
            <p14:sldId id="459"/>
            <p14:sldId id="473"/>
            <p14:sldId id="470"/>
            <p14:sldId id="471"/>
            <p14:sldId id="475"/>
            <p14:sldId id="472"/>
            <p14:sldId id="469"/>
            <p14:sldId id="474"/>
            <p14:sldId id="476"/>
            <p14:sldId id="468"/>
            <p14:sldId id="466"/>
            <p14:sldId id="465"/>
            <p14:sldId id="4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85" userDrawn="1">
          <p15:clr>
            <a:srgbClr val="A4A3A4"/>
          </p15:clr>
        </p15:guide>
        <p15:guide id="2" pos="3341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4" orient="horz" pos="2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C28E3"/>
    <a:srgbClr val="459C5B"/>
    <a:srgbClr val="6D9EFF"/>
    <a:srgbClr val="E15E23"/>
    <a:srgbClr val="E729D5"/>
    <a:srgbClr val="F68425"/>
    <a:srgbClr val="F38DE7"/>
    <a:srgbClr val="E7E7E8"/>
    <a:srgbClr val="E72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96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460" y="44"/>
      </p:cViewPr>
      <p:guideLst>
        <p:guide orient="horz" pos="1185"/>
        <p:guide pos="3341"/>
        <p:guide pos="347"/>
        <p:guide orient="horz" pos="22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EB094-5E09-49FD-BBDA-0D4F49F979A5}" type="datetimeFigureOut">
              <a:rPr lang="es-419" smtClean="0"/>
              <a:t>20/9/2024</a:t>
            </a:fld>
            <a:endParaRPr lang="es-419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Traitement d'un mastertextformat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Première étape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La cinquième scène</a:t>
            </a:r>
            <a:endParaRPr lang="es-419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E4802-C68D-4AE4-9BEB-2F090F7F08C9}" type="slidenum">
              <a:rPr lang="es-419" smtClean="0"/>
              <a:t>‹Nr.›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43412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98" name="Google Shape;9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FFAA12AE-3F1F-91BA-022C-0E8907790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>
            <a:extLst>
              <a:ext uri="{FF2B5EF4-FFF2-40B4-BE49-F238E27FC236}">
                <a16:creationId xmlns:a16="http://schemas.microsoft.com/office/drawing/2014/main" id="{F8E82775-8511-169E-130A-EC7ADDF0C8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>
            <a:extLst>
              <a:ext uri="{FF2B5EF4-FFF2-40B4-BE49-F238E27FC236}">
                <a16:creationId xmlns:a16="http://schemas.microsoft.com/office/drawing/2014/main" id="{F46C8C4A-E287-D5E1-0A8F-A1B69B2C2E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DE"/>
              <a:t>Christian / Gabriela</a:t>
            </a:r>
            <a:endParaRPr/>
          </a:p>
        </p:txBody>
      </p:sp>
      <p:sp>
        <p:nvSpPr>
          <p:cNvPr id="98" name="Google Shape;98;p1:notes">
            <a:extLst>
              <a:ext uri="{FF2B5EF4-FFF2-40B4-BE49-F238E27FC236}">
                <a16:creationId xmlns:a16="http://schemas.microsoft.com/office/drawing/2014/main" id="{A1327244-7280-487D-8C1A-8DDEA61E66B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9137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FFAA12AE-3F1F-91BA-022C-0E8907790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>
            <a:extLst>
              <a:ext uri="{FF2B5EF4-FFF2-40B4-BE49-F238E27FC236}">
                <a16:creationId xmlns:a16="http://schemas.microsoft.com/office/drawing/2014/main" id="{F8E82775-8511-169E-130A-EC7ADDF0C8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>
            <a:extLst>
              <a:ext uri="{FF2B5EF4-FFF2-40B4-BE49-F238E27FC236}">
                <a16:creationId xmlns:a16="http://schemas.microsoft.com/office/drawing/2014/main" id="{F46C8C4A-E287-D5E1-0A8F-A1B69B2C2E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DE"/>
              <a:t>Christian / Gabriela</a:t>
            </a:r>
            <a:endParaRPr/>
          </a:p>
        </p:txBody>
      </p:sp>
      <p:sp>
        <p:nvSpPr>
          <p:cNvPr id="98" name="Google Shape;98;p1:notes">
            <a:extLst>
              <a:ext uri="{FF2B5EF4-FFF2-40B4-BE49-F238E27FC236}">
                <a16:creationId xmlns:a16="http://schemas.microsoft.com/office/drawing/2014/main" id="{A1327244-7280-487D-8C1A-8DDEA61E66B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602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FFAA12AE-3F1F-91BA-022C-0E8907790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>
            <a:extLst>
              <a:ext uri="{FF2B5EF4-FFF2-40B4-BE49-F238E27FC236}">
                <a16:creationId xmlns:a16="http://schemas.microsoft.com/office/drawing/2014/main" id="{F8E82775-8511-169E-130A-EC7ADDF0C8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>
            <a:extLst>
              <a:ext uri="{FF2B5EF4-FFF2-40B4-BE49-F238E27FC236}">
                <a16:creationId xmlns:a16="http://schemas.microsoft.com/office/drawing/2014/main" id="{F46C8C4A-E287-D5E1-0A8F-A1B69B2C2E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DE"/>
              <a:t>Christian / Gabriela</a:t>
            </a:r>
            <a:endParaRPr/>
          </a:p>
        </p:txBody>
      </p:sp>
      <p:sp>
        <p:nvSpPr>
          <p:cNvPr id="98" name="Google Shape;98;p1:notes">
            <a:extLst>
              <a:ext uri="{FF2B5EF4-FFF2-40B4-BE49-F238E27FC236}">
                <a16:creationId xmlns:a16="http://schemas.microsoft.com/office/drawing/2014/main" id="{A1327244-7280-487D-8C1A-8DDEA61E66B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8966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FFAA12AE-3F1F-91BA-022C-0E8907790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>
            <a:extLst>
              <a:ext uri="{FF2B5EF4-FFF2-40B4-BE49-F238E27FC236}">
                <a16:creationId xmlns:a16="http://schemas.microsoft.com/office/drawing/2014/main" id="{F8E82775-8511-169E-130A-EC7ADDF0C8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>
            <a:extLst>
              <a:ext uri="{FF2B5EF4-FFF2-40B4-BE49-F238E27FC236}">
                <a16:creationId xmlns:a16="http://schemas.microsoft.com/office/drawing/2014/main" id="{F46C8C4A-E287-D5E1-0A8F-A1B69B2C2E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DE"/>
              <a:t>Christian / Gabriela</a:t>
            </a:r>
            <a:endParaRPr/>
          </a:p>
        </p:txBody>
      </p:sp>
      <p:sp>
        <p:nvSpPr>
          <p:cNvPr id="98" name="Google Shape;98;p1:notes">
            <a:extLst>
              <a:ext uri="{FF2B5EF4-FFF2-40B4-BE49-F238E27FC236}">
                <a16:creationId xmlns:a16="http://schemas.microsoft.com/office/drawing/2014/main" id="{A1327244-7280-487D-8C1A-8DDEA61E66B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9957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FFAA12AE-3F1F-91BA-022C-0E8907790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>
            <a:extLst>
              <a:ext uri="{FF2B5EF4-FFF2-40B4-BE49-F238E27FC236}">
                <a16:creationId xmlns:a16="http://schemas.microsoft.com/office/drawing/2014/main" id="{F8E82775-8511-169E-130A-EC7ADDF0C8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>
            <a:extLst>
              <a:ext uri="{FF2B5EF4-FFF2-40B4-BE49-F238E27FC236}">
                <a16:creationId xmlns:a16="http://schemas.microsoft.com/office/drawing/2014/main" id="{F46C8C4A-E287-D5E1-0A8F-A1B69B2C2E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DE"/>
              <a:t>Christian / Gabriela</a:t>
            </a:r>
            <a:endParaRPr/>
          </a:p>
        </p:txBody>
      </p:sp>
      <p:sp>
        <p:nvSpPr>
          <p:cNvPr id="98" name="Google Shape;98;p1:notes">
            <a:extLst>
              <a:ext uri="{FF2B5EF4-FFF2-40B4-BE49-F238E27FC236}">
                <a16:creationId xmlns:a16="http://schemas.microsoft.com/office/drawing/2014/main" id="{A1327244-7280-487D-8C1A-8DDEA61E66B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0547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FFAA12AE-3F1F-91BA-022C-0E8907790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>
            <a:extLst>
              <a:ext uri="{FF2B5EF4-FFF2-40B4-BE49-F238E27FC236}">
                <a16:creationId xmlns:a16="http://schemas.microsoft.com/office/drawing/2014/main" id="{F8E82775-8511-169E-130A-EC7ADDF0C8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>
            <a:extLst>
              <a:ext uri="{FF2B5EF4-FFF2-40B4-BE49-F238E27FC236}">
                <a16:creationId xmlns:a16="http://schemas.microsoft.com/office/drawing/2014/main" id="{F46C8C4A-E287-D5E1-0A8F-A1B69B2C2E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DE"/>
              <a:t>Christian / Gabriela</a:t>
            </a:r>
            <a:endParaRPr/>
          </a:p>
        </p:txBody>
      </p:sp>
      <p:sp>
        <p:nvSpPr>
          <p:cNvPr id="98" name="Google Shape;98;p1:notes">
            <a:extLst>
              <a:ext uri="{FF2B5EF4-FFF2-40B4-BE49-F238E27FC236}">
                <a16:creationId xmlns:a16="http://schemas.microsoft.com/office/drawing/2014/main" id="{A1327244-7280-487D-8C1A-8DDEA61E66B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5554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FFAA12AE-3F1F-91BA-022C-0E8907790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>
            <a:extLst>
              <a:ext uri="{FF2B5EF4-FFF2-40B4-BE49-F238E27FC236}">
                <a16:creationId xmlns:a16="http://schemas.microsoft.com/office/drawing/2014/main" id="{F8E82775-8511-169E-130A-EC7ADDF0C8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>
            <a:extLst>
              <a:ext uri="{FF2B5EF4-FFF2-40B4-BE49-F238E27FC236}">
                <a16:creationId xmlns:a16="http://schemas.microsoft.com/office/drawing/2014/main" id="{F46C8C4A-E287-D5E1-0A8F-A1B69B2C2E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DE"/>
              <a:t>Christian / Gabriela</a:t>
            </a:r>
            <a:endParaRPr/>
          </a:p>
        </p:txBody>
      </p:sp>
      <p:sp>
        <p:nvSpPr>
          <p:cNvPr id="98" name="Google Shape;98;p1:notes">
            <a:extLst>
              <a:ext uri="{FF2B5EF4-FFF2-40B4-BE49-F238E27FC236}">
                <a16:creationId xmlns:a16="http://schemas.microsoft.com/office/drawing/2014/main" id="{A1327244-7280-487D-8C1A-8DDEA61E66B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0329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FFAA12AE-3F1F-91BA-022C-0E8907790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>
            <a:extLst>
              <a:ext uri="{FF2B5EF4-FFF2-40B4-BE49-F238E27FC236}">
                <a16:creationId xmlns:a16="http://schemas.microsoft.com/office/drawing/2014/main" id="{F8E82775-8511-169E-130A-EC7ADDF0C8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>
            <a:extLst>
              <a:ext uri="{FF2B5EF4-FFF2-40B4-BE49-F238E27FC236}">
                <a16:creationId xmlns:a16="http://schemas.microsoft.com/office/drawing/2014/main" id="{F46C8C4A-E287-D5E1-0A8F-A1B69B2C2E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DE"/>
              <a:t>Christian / Gabriela</a:t>
            </a:r>
            <a:endParaRPr/>
          </a:p>
        </p:txBody>
      </p:sp>
      <p:sp>
        <p:nvSpPr>
          <p:cNvPr id="98" name="Google Shape;98;p1:notes">
            <a:extLst>
              <a:ext uri="{FF2B5EF4-FFF2-40B4-BE49-F238E27FC236}">
                <a16:creationId xmlns:a16="http://schemas.microsoft.com/office/drawing/2014/main" id="{A1327244-7280-487D-8C1A-8DDEA61E66B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3612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FFAA12AE-3F1F-91BA-022C-0E8907790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>
            <a:extLst>
              <a:ext uri="{FF2B5EF4-FFF2-40B4-BE49-F238E27FC236}">
                <a16:creationId xmlns:a16="http://schemas.microsoft.com/office/drawing/2014/main" id="{F8E82775-8511-169E-130A-EC7ADDF0C8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>
            <a:extLst>
              <a:ext uri="{FF2B5EF4-FFF2-40B4-BE49-F238E27FC236}">
                <a16:creationId xmlns:a16="http://schemas.microsoft.com/office/drawing/2014/main" id="{F46C8C4A-E287-D5E1-0A8F-A1B69B2C2E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DE"/>
              <a:t>Christian / Gabriela</a:t>
            </a:r>
            <a:endParaRPr/>
          </a:p>
        </p:txBody>
      </p:sp>
      <p:sp>
        <p:nvSpPr>
          <p:cNvPr id="98" name="Google Shape;98;p1:notes">
            <a:extLst>
              <a:ext uri="{FF2B5EF4-FFF2-40B4-BE49-F238E27FC236}">
                <a16:creationId xmlns:a16="http://schemas.microsoft.com/office/drawing/2014/main" id="{A1327244-7280-487D-8C1A-8DDEA61E66B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8607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FFAA12AE-3F1F-91BA-022C-0E8907790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>
            <a:extLst>
              <a:ext uri="{FF2B5EF4-FFF2-40B4-BE49-F238E27FC236}">
                <a16:creationId xmlns:a16="http://schemas.microsoft.com/office/drawing/2014/main" id="{F8E82775-8511-169E-130A-EC7ADDF0C8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>
            <a:extLst>
              <a:ext uri="{FF2B5EF4-FFF2-40B4-BE49-F238E27FC236}">
                <a16:creationId xmlns:a16="http://schemas.microsoft.com/office/drawing/2014/main" id="{F46C8C4A-E287-D5E1-0A8F-A1B69B2C2E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DE"/>
              <a:t>Christian / Gabriela</a:t>
            </a:r>
            <a:endParaRPr/>
          </a:p>
        </p:txBody>
      </p:sp>
      <p:sp>
        <p:nvSpPr>
          <p:cNvPr id="98" name="Google Shape;98;p1:notes">
            <a:extLst>
              <a:ext uri="{FF2B5EF4-FFF2-40B4-BE49-F238E27FC236}">
                <a16:creationId xmlns:a16="http://schemas.microsoft.com/office/drawing/2014/main" id="{A1327244-7280-487D-8C1A-8DDEA61E66B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5809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FFAA12AE-3F1F-91BA-022C-0E8907790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>
            <a:extLst>
              <a:ext uri="{FF2B5EF4-FFF2-40B4-BE49-F238E27FC236}">
                <a16:creationId xmlns:a16="http://schemas.microsoft.com/office/drawing/2014/main" id="{F8E82775-8511-169E-130A-EC7ADDF0C8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>
            <a:extLst>
              <a:ext uri="{FF2B5EF4-FFF2-40B4-BE49-F238E27FC236}">
                <a16:creationId xmlns:a16="http://schemas.microsoft.com/office/drawing/2014/main" id="{F46C8C4A-E287-D5E1-0A8F-A1B69B2C2E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DE"/>
              <a:t>Christian / Gabriela</a:t>
            </a:r>
            <a:endParaRPr/>
          </a:p>
        </p:txBody>
      </p:sp>
      <p:sp>
        <p:nvSpPr>
          <p:cNvPr id="98" name="Google Shape;98;p1:notes">
            <a:extLst>
              <a:ext uri="{FF2B5EF4-FFF2-40B4-BE49-F238E27FC236}">
                <a16:creationId xmlns:a16="http://schemas.microsoft.com/office/drawing/2014/main" id="{A1327244-7280-487D-8C1A-8DDEA61E66B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5404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FFAA12AE-3F1F-91BA-022C-0E8907790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>
            <a:extLst>
              <a:ext uri="{FF2B5EF4-FFF2-40B4-BE49-F238E27FC236}">
                <a16:creationId xmlns:a16="http://schemas.microsoft.com/office/drawing/2014/main" id="{F8E82775-8511-169E-130A-EC7ADDF0C8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>
            <a:extLst>
              <a:ext uri="{FF2B5EF4-FFF2-40B4-BE49-F238E27FC236}">
                <a16:creationId xmlns:a16="http://schemas.microsoft.com/office/drawing/2014/main" id="{F46C8C4A-E287-D5E1-0A8F-A1B69B2C2E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DE"/>
              <a:t>Christian / Gabriela</a:t>
            </a:r>
            <a:endParaRPr/>
          </a:p>
        </p:txBody>
      </p:sp>
      <p:sp>
        <p:nvSpPr>
          <p:cNvPr id="98" name="Google Shape;98;p1:notes">
            <a:extLst>
              <a:ext uri="{FF2B5EF4-FFF2-40B4-BE49-F238E27FC236}">
                <a16:creationId xmlns:a16="http://schemas.microsoft.com/office/drawing/2014/main" id="{A1327244-7280-487D-8C1A-8DDEA61E66B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588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0D0A-750B-425D-B565-F500545B6287}" type="datetime1">
              <a:rPr lang="es-419" smtClean="0"/>
              <a:t>20/9/2024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F121-0FC9-4C7C-BFE9-F2EFA1AA86F5}" type="slidenum">
              <a:rPr lang="es-419" smtClean="0"/>
              <a:t>‹Nr.›</a:t>
            </a:fld>
            <a:endParaRPr lang="es-419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6659792-E02E-4593-E0F3-B1BEF575E3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73861" y="1838325"/>
            <a:ext cx="3629025" cy="50196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31ADB8A-283A-0402-124B-708EE96BB8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192" y="6381340"/>
            <a:ext cx="7594376" cy="317601"/>
          </a:xfrm>
          <a:prstGeom prst="rect">
            <a:avLst/>
          </a:prstGeom>
          <a:noFill/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31EA9C0-0317-1D21-A18C-FDAFE61C17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55546" y="413070"/>
            <a:ext cx="2181157" cy="457594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C44D07A0-AC25-8AE5-A4B5-AA375480CEE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75103" y="370972"/>
            <a:ext cx="2279050" cy="586971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8481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EDB7-8103-4558-B97D-33F9FB8D4CD6}" type="datetime1">
              <a:rPr lang="es-419" smtClean="0"/>
              <a:t>20/9/2024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F121-0FC9-4C7C-BFE9-F2EFA1AA86F5}" type="slidenum">
              <a:rPr lang="es-419" smtClean="0"/>
              <a:t>‹Nr.›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1482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5CC9-56DE-4323-B3EA-0471FA90115A}" type="datetime1">
              <a:rPr lang="es-419" smtClean="0"/>
              <a:t>20/9/2024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F121-0FC9-4C7C-BFE9-F2EFA1AA86F5}" type="slidenum">
              <a:rPr lang="es-419" smtClean="0"/>
              <a:t>‹Nr.›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7740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4B32-78C1-412F-89B5-97DE3E6BB64F}" type="datetime1">
              <a:rPr lang="es-419" smtClean="0"/>
              <a:t>20/9/2024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F121-0FC9-4C7C-BFE9-F2EFA1AA86F5}" type="slidenum">
              <a:rPr lang="es-419" smtClean="0"/>
              <a:t>‹Nr.›</a:t>
            </a:fld>
            <a:endParaRPr lang="es-419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6F83E8-8C50-336B-9FFC-541619C4A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73861" y="1838325"/>
            <a:ext cx="3629025" cy="5019675"/>
          </a:xfrm>
          <a:prstGeom prst="rect">
            <a:avLst/>
          </a:prstGeom>
        </p:spPr>
      </p:pic>
      <p:pic>
        <p:nvPicPr>
          <p:cNvPr id="8" name="Grafik 7" descr="Ein Bild, das Grafiken, Schrift, Grafikdesign, Logo enthält.&#10;&#10;Automatisch generierte Beschreibung">
            <a:extLst>
              <a:ext uri="{FF2B5EF4-FFF2-40B4-BE49-F238E27FC236}">
                <a16:creationId xmlns:a16="http://schemas.microsoft.com/office/drawing/2014/main" id="{179698F6-7A87-4099-BE59-786F78B5CB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215229"/>
            <a:ext cx="2764970" cy="71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4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A2B3-2A85-4B25-9446-2D6E48962597}" type="datetime1">
              <a:rPr lang="es-419" smtClean="0"/>
              <a:t>20/9/2024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F121-0FC9-4C7C-BFE9-F2EFA1AA86F5}" type="slidenum">
              <a:rPr lang="es-419" smtClean="0"/>
              <a:t>‹Nr.›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336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3E3F-1D60-4148-B1EC-BE77679F79D3}" type="datetime1">
              <a:rPr lang="es-419" smtClean="0"/>
              <a:t>20/9/2024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F121-0FC9-4C7C-BFE9-F2EFA1AA86F5}" type="slidenum">
              <a:rPr lang="es-419" smtClean="0"/>
              <a:t>‹Nr.›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5351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6CA1-ECD6-442D-BF9C-F39277218093}" type="datetime1">
              <a:rPr lang="es-419" smtClean="0"/>
              <a:t>20/9/2024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F121-0FC9-4C7C-BFE9-F2EFA1AA86F5}" type="slidenum">
              <a:rPr lang="es-419" smtClean="0"/>
              <a:t>‹Nr.›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4116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292B-B606-4612-B890-4174019F7531}" type="datetime1">
              <a:rPr lang="es-419" smtClean="0"/>
              <a:t>20/9/2024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F121-0FC9-4C7C-BFE9-F2EFA1AA86F5}" type="slidenum">
              <a:rPr lang="es-419" smtClean="0"/>
              <a:t>‹Nr.›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60392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D224-793D-43D5-96C2-2BE9A195CC1C}" type="datetime1">
              <a:rPr lang="es-419" smtClean="0"/>
              <a:t>20/9/2024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F121-0FC9-4C7C-BFE9-F2EFA1AA86F5}" type="slidenum">
              <a:rPr lang="es-419" smtClean="0"/>
              <a:t>‹Nr.›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9042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6FCA-3043-43D4-AB18-D559D68BA4D1}" type="datetime1">
              <a:rPr lang="es-419" smtClean="0"/>
              <a:t>20/9/2024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F121-0FC9-4C7C-BFE9-F2EFA1AA86F5}" type="slidenum">
              <a:rPr lang="es-419" smtClean="0"/>
              <a:t>‹Nr.›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5257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A5C6-299F-47D6-BF01-97B31C5757A1}" type="datetime1">
              <a:rPr lang="es-419" smtClean="0"/>
              <a:t>20/9/2024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F121-0FC9-4C7C-BFE9-F2EFA1AA86F5}" type="slidenum">
              <a:rPr lang="es-419" smtClean="0"/>
              <a:t>‹Nr.›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2547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Traitement du format du maître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Traitement d'un mastertextformat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Première étape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La cinquième scène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FEEEE-AB3F-4B06-A683-493DAD08F1A5}" type="datetime1">
              <a:rPr lang="es-419" smtClean="0"/>
              <a:t>20/9/2024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1F121-0FC9-4C7C-BFE9-F2EFA1AA86F5}" type="slidenum">
              <a:rPr lang="es-419" smtClean="0"/>
              <a:t>‹Nr.›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4114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D0471A3-2B18-B2A3-38A0-FA9A29E48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968" y="136525"/>
            <a:ext cx="3048000" cy="111442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03E0793-DB34-2001-4729-8430FC3C9B2B}"/>
              </a:ext>
            </a:extLst>
          </p:cNvPr>
          <p:cNvSpPr txBox="1"/>
          <p:nvPr/>
        </p:nvSpPr>
        <p:spPr>
          <a:xfrm>
            <a:off x="4359863" y="5099483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Futura LT" panose="02000503000000000000" pitchFamily="2" charset="0"/>
              </a:rPr>
              <a:t>06.09.2024</a:t>
            </a:r>
          </a:p>
        </p:txBody>
      </p:sp>
      <p:pic>
        <p:nvPicPr>
          <p:cNvPr id="4" name="Google Shape;10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4856" y="1547571"/>
            <a:ext cx="3767144" cy="52929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1;p1">
            <a:extLst>
              <a:ext uri="{FF2B5EF4-FFF2-40B4-BE49-F238E27FC236}">
                <a16:creationId xmlns:a16="http://schemas.microsoft.com/office/drawing/2014/main" id="{9E81AF7A-72FE-3078-4E0D-C6C6AE30CFF7}"/>
              </a:ext>
            </a:extLst>
          </p:cNvPr>
          <p:cNvSpPr txBox="1"/>
          <p:nvPr/>
        </p:nvSpPr>
        <p:spPr>
          <a:xfrm>
            <a:off x="790391" y="1653079"/>
            <a:ext cx="7993124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fr-FR" sz="4000" b="1" dirty="0">
                <a:solidFill>
                  <a:srgbClr val="1F3864"/>
                </a:solidFill>
                <a:latin typeface="Lato" panose="020F0502020204030203" pitchFamily="34" charset="0"/>
                <a:ea typeface="Poppins"/>
                <a:cs typeface="Poppins"/>
                <a:sym typeface="Poppins"/>
              </a:rPr>
              <a:t>Lancement de la session de réflexion interne en </a:t>
            </a:r>
            <a:r>
              <a:rPr lang="fr-FR" sz="4000" b="1" dirty="0">
                <a:solidFill>
                  <a:srgbClr val="C00000"/>
                </a:solidFill>
                <a:latin typeface="Lato" panose="020F0502020204030203" pitchFamily="34" charset="0"/>
                <a:ea typeface="Poppins"/>
                <a:cs typeface="Poppins"/>
                <a:sym typeface="Poppins"/>
              </a:rPr>
              <a:t>Protection Sociale</a:t>
            </a:r>
          </a:p>
          <a:p>
            <a:pPr lvl="0" algn="ctr"/>
            <a:endParaRPr lang="fr-FR" sz="4000" b="1" dirty="0" err="1">
              <a:solidFill>
                <a:srgbClr val="1F3864"/>
              </a:solidFill>
              <a:latin typeface="Lato" panose="020F0502020204030203" pitchFamily="34" charset="0"/>
              <a:ea typeface="Poppins"/>
              <a:cs typeface="Poppins"/>
              <a:sym typeface="Poppins"/>
            </a:endParaRPr>
          </a:p>
          <a:p>
            <a:pPr lvl="0" algn="ctr"/>
            <a:r>
              <a:rPr lang="fr-FR" sz="4000" b="1" dirty="0">
                <a:solidFill>
                  <a:srgbClr val="0070C0"/>
                </a:solidFill>
                <a:latin typeface="Lato" panose="020F0502020204030203" pitchFamily="34" charset="0"/>
                <a:cs typeface="Poppins"/>
                <a:sym typeface="Poppins"/>
              </a:rPr>
              <a:t>JOFA-ACTE</a:t>
            </a:r>
            <a:endParaRPr lang="de-DE" sz="4000" b="1" dirty="0">
              <a:solidFill>
                <a:srgbClr val="0070C0"/>
              </a:solidFill>
              <a:latin typeface="Lato" panose="020F0502020204030203" pitchFamily="34" charset="0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F121-0FC9-4C7C-BFE9-F2EFA1AA86F5}" type="slidenum">
              <a:rPr lang="es-419" smtClean="0"/>
              <a:t>10</a:t>
            </a:fld>
            <a:endParaRPr lang="es-419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292" y="11599"/>
            <a:ext cx="7559104" cy="684640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0" y="509954"/>
            <a:ext cx="1521069" cy="17848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Lato" panose="020F0502020204030203" pitchFamily="34" charset="0"/>
              </a:rPr>
              <a:t>INTERVEN-TIONS DU PROJET JOFA/ACTE</a:t>
            </a:r>
          </a:p>
          <a:p>
            <a:pPr algn="ctr"/>
            <a:r>
              <a:rPr lang="fr-FR" sz="1000" b="1" dirty="0">
                <a:latin typeface="Lato" panose="020F0502020204030203" pitchFamily="34" charset="0"/>
              </a:rPr>
              <a:t>(</a:t>
            </a:r>
            <a:r>
              <a:rPr lang="fr-FR" sz="1000" b="1" dirty="0" err="1">
                <a:latin typeface="Lato" panose="020F0502020204030203" pitchFamily="34" charset="0"/>
              </a:rPr>
              <a:t>AGRs</a:t>
            </a:r>
            <a:r>
              <a:rPr lang="fr-FR" sz="1000" b="1" dirty="0">
                <a:latin typeface="Lato" panose="020F0502020204030203" pitchFamily="34" charset="0"/>
              </a:rPr>
              <a:t>, droits à l’éducation…)</a:t>
            </a:r>
          </a:p>
        </p:txBody>
      </p:sp>
      <p:sp>
        <p:nvSpPr>
          <p:cNvPr id="9" name="Right Arrow 8"/>
          <p:cNvSpPr/>
          <p:nvPr/>
        </p:nvSpPr>
        <p:spPr>
          <a:xfrm rot="782459">
            <a:off x="1279149" y="1573074"/>
            <a:ext cx="629887" cy="48186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ight Arrow 9"/>
          <p:cNvSpPr/>
          <p:nvPr/>
        </p:nvSpPr>
        <p:spPr>
          <a:xfrm rot="782459">
            <a:off x="1181444" y="2183669"/>
            <a:ext cx="3224101" cy="48186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723293" y="11599"/>
            <a:ext cx="1573822" cy="4983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latin typeface="Lato" panose="020F0502020204030203" pitchFamily="34" charset="0"/>
              </a:rPr>
              <a:t>Théorie du Changement PNPS 2024-2030</a:t>
            </a:r>
          </a:p>
        </p:txBody>
      </p:sp>
    </p:spTree>
    <p:extLst>
      <p:ext uri="{BB962C8B-B14F-4D97-AF65-F5344CB8AC3E}">
        <p14:creationId xmlns:p14="http://schemas.microsoft.com/office/powerpoint/2010/main" val="2891631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F14DAEF9-5395-CE2F-1809-CF199E27F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2FF14722-0FFF-6335-772D-BAA09442BEC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7" y="5108083"/>
            <a:ext cx="1118584" cy="1118584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0F7F672-6A62-21B7-36CC-B322D4916137}"/>
              </a:ext>
            </a:extLst>
          </p:cNvPr>
          <p:cNvSpPr txBox="1"/>
          <p:nvPr/>
        </p:nvSpPr>
        <p:spPr>
          <a:xfrm>
            <a:off x="72538" y="1750052"/>
            <a:ext cx="169545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200" b="1" dirty="0">
                <a:latin typeface="Futura Medium"/>
                <a:ea typeface="Poppins"/>
                <a:cs typeface="Poppins"/>
                <a:sym typeface="Poppins"/>
              </a:rPr>
              <a:t>Qu'est-ce qui a fonctionné dans votre contexte pour lutter contre le travail des enfants </a:t>
            </a:r>
            <a:r>
              <a:rPr lang="fr-FR" sz="1200" b="1" dirty="0">
                <a:effectLst/>
                <a:latin typeface="Futura Medium"/>
                <a:ea typeface="Aptos" panose="020B0004020202020204" pitchFamily="34" charset="0"/>
              </a:rPr>
              <a:t>à </a:t>
            </a:r>
            <a:r>
              <a:rPr lang="fr-FR" sz="1200" b="1" dirty="0">
                <a:latin typeface="Futura Medium"/>
                <a:ea typeface="Poppins"/>
                <a:cs typeface="Poppins"/>
                <a:sym typeface="Poppins"/>
              </a:rPr>
              <a:t>travers de mécanismes de protection sociale /</a:t>
            </a:r>
          </a:p>
          <a:p>
            <a:pPr algn="r"/>
            <a:r>
              <a:rPr lang="fr-FR" sz="1200" b="1" dirty="0">
                <a:latin typeface="Futura Medium"/>
                <a:ea typeface="Poppins"/>
                <a:cs typeface="Poppins"/>
                <a:sym typeface="Poppins"/>
              </a:rPr>
              <a:t>la gestion des dossiers ?</a:t>
            </a:r>
          </a:p>
          <a:p>
            <a:pPr algn="r"/>
            <a:endParaRPr lang="fr-FR" sz="1200" b="1" dirty="0">
              <a:latin typeface="Futura Medium"/>
              <a:ea typeface="Poppins"/>
              <a:cs typeface="Poppins"/>
              <a:sym typeface="Poppins"/>
            </a:endParaRPr>
          </a:p>
          <a:p>
            <a:r>
              <a:rPr lang="fr-FR" sz="1200" i="1" dirty="0" err="1">
                <a:latin typeface="Futura Medium"/>
                <a:ea typeface="Poppins"/>
                <a:cs typeface="Poppins"/>
                <a:sym typeface="Poppins"/>
              </a:rPr>
              <a:t>Veuillez dresser la liste de vos </a:t>
            </a:r>
            <a:r>
              <a:rPr lang="fr-FR" sz="1200" i="1" dirty="0">
                <a:latin typeface="Futura Medium"/>
                <a:ea typeface="Poppins"/>
                <a:cs typeface="Poppins"/>
                <a:sym typeface="Poppins"/>
              </a:rPr>
              <a:t>idées </a:t>
            </a:r>
            <a:r>
              <a:rPr lang="fr-FR" sz="1200" i="1" dirty="0" err="1">
                <a:latin typeface="Futura Medium"/>
                <a:ea typeface="Poppins"/>
                <a:cs typeface="Poppins"/>
                <a:sym typeface="Poppins"/>
              </a:rPr>
              <a:t>en utilisant des </a:t>
            </a:r>
            <a:r>
              <a:rPr lang="fr-FR" sz="1200" i="1" dirty="0">
                <a:latin typeface="Futura Medium"/>
                <a:ea typeface="Poppins"/>
                <a:cs typeface="Poppins"/>
                <a:sym typeface="Poppins"/>
              </a:rPr>
              <a:t>puces.</a:t>
            </a:r>
            <a:r>
              <a:rPr lang="fr-FR" sz="1600" i="1" dirty="0">
                <a:latin typeface="Poppins"/>
                <a:ea typeface="Poppins"/>
                <a:cs typeface="Poppins"/>
                <a:sym typeface="Poppins"/>
              </a:rPr>
              <a:t>  </a:t>
            </a:r>
          </a:p>
          <a:p>
            <a:endParaRPr lang="fr-FR" sz="2800" b="1" dirty="0">
              <a:solidFill>
                <a:srgbClr val="1F3864"/>
              </a:solidFill>
              <a:latin typeface="Poppins"/>
              <a:cs typeface="Poppins"/>
              <a:sym typeface="Poppins"/>
            </a:endParaRPr>
          </a:p>
          <a:p>
            <a:endParaRPr lang="fr-FR" sz="2800" b="1" dirty="0">
              <a:solidFill>
                <a:srgbClr val="1F3864"/>
              </a:solidFill>
              <a:latin typeface="Poppins"/>
              <a:cs typeface="Poppins"/>
              <a:sym typeface="Poppins"/>
            </a:endParaRPr>
          </a:p>
          <a:p>
            <a:endParaRPr lang="es-419" sz="2800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35068AEA-E0A6-29D9-639E-44D03517A126}"/>
              </a:ext>
            </a:extLst>
          </p:cNvPr>
          <p:cNvCxnSpPr/>
          <p:nvPr/>
        </p:nvCxnSpPr>
        <p:spPr>
          <a:xfrm>
            <a:off x="2192785" y="1198485"/>
            <a:ext cx="0" cy="49626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03151C26-D8E9-B56D-2C19-154915ADE0D7}"/>
              </a:ext>
            </a:extLst>
          </p:cNvPr>
          <p:cNvSpPr txBox="1"/>
          <p:nvPr/>
        </p:nvSpPr>
        <p:spPr>
          <a:xfrm>
            <a:off x="811521" y="5499999"/>
            <a:ext cx="87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Futura Medium"/>
              </a:rPr>
              <a:t>3:30</a:t>
            </a:r>
          </a:p>
          <a:p>
            <a:pPr algn="ctr"/>
            <a:r>
              <a:rPr lang="es-ES" sz="1000" dirty="0">
                <a:latin typeface="Futura Medium"/>
              </a:rPr>
              <a:t>minutes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8645" y="1426346"/>
            <a:ext cx="911135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C00000"/>
                </a:solidFill>
                <a:latin typeface="Lato" panose="020F0502020204030203" pitchFamily="34" charset="0"/>
              </a:rPr>
              <a:t>Les campagnes de sensibilisation </a:t>
            </a:r>
            <a:r>
              <a:rPr lang="fr-FR" sz="1600" dirty="0">
                <a:latin typeface="Lato" panose="020F0502020204030203" pitchFamily="34" charset="0"/>
              </a:rPr>
              <a:t>sur les dangers du travail des enfants et l'importance de l'éducation peuvent changer les mentalités au sein des communautés. Impliquer toujours les leaders communautaires et les parents dans ces activités.</a:t>
            </a:r>
          </a:p>
          <a:p>
            <a:pPr algn="just"/>
            <a:endParaRPr lang="fr-FR" sz="1600" dirty="0">
              <a:latin typeface="Lato" panose="020F050202020403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C00000"/>
                </a:solidFill>
                <a:latin typeface="Lato" panose="020F0502020204030203" pitchFamily="34" charset="0"/>
              </a:rPr>
              <a:t>La mise en place et renforcement de </a:t>
            </a:r>
            <a:r>
              <a:rPr lang="fr-FR" sz="1600" b="1">
                <a:solidFill>
                  <a:srgbClr val="C00000"/>
                </a:solidFill>
                <a:latin typeface="Lato" panose="020F0502020204030203" pitchFamily="34" charset="0"/>
              </a:rPr>
              <a:t>capacité des </a:t>
            </a:r>
            <a:r>
              <a:rPr lang="fr-FR" sz="1600" b="1" dirty="0">
                <a:solidFill>
                  <a:srgbClr val="C00000"/>
                </a:solidFill>
                <a:latin typeface="Lato" panose="020F0502020204030203" pitchFamily="34" charset="0"/>
              </a:rPr>
              <a:t>différents agents et structure de protection sociale </a:t>
            </a:r>
            <a:r>
              <a:rPr lang="fr-FR" sz="1600" dirty="0">
                <a:latin typeface="Lato" panose="020F0502020204030203" pitchFamily="34" charset="0"/>
              </a:rPr>
              <a:t>au sein des Fokontany, tels CEV, Membres des RPE, Club d’enfants </a:t>
            </a:r>
          </a:p>
          <a:p>
            <a:pPr algn="just"/>
            <a:endParaRPr lang="fr-FR" sz="1600" dirty="0">
              <a:latin typeface="Lato" panose="020F050202020403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C00000"/>
                </a:solidFill>
                <a:latin typeface="Lato" panose="020F0502020204030203" pitchFamily="34" charset="0"/>
              </a:rPr>
              <a:t>Le système de suivi de la situation des familles </a:t>
            </a:r>
            <a:r>
              <a:rPr lang="fr-FR" sz="1600" dirty="0">
                <a:latin typeface="Lato" panose="020F0502020204030203" pitchFamily="34" charset="0"/>
              </a:rPr>
              <a:t>en difficulté peut contribuer à identifier les enfants à risque. Cela peut impliquer des visites à domicile et discussion des groupes réalisés par l’association Partner pour la mise en œuvre du projet.</a:t>
            </a:r>
          </a:p>
          <a:p>
            <a:pPr algn="just"/>
            <a:endParaRPr lang="fr-FR" sz="1600" dirty="0">
              <a:latin typeface="Lato" panose="020F050202020403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C00000"/>
                </a:solidFill>
                <a:latin typeface="Lato" panose="020F0502020204030203" pitchFamily="34" charset="0"/>
              </a:rPr>
              <a:t>Les différents ateliers de travai</a:t>
            </a:r>
            <a:r>
              <a:rPr lang="fr-FR" sz="1600" dirty="0">
                <a:solidFill>
                  <a:srgbClr val="C00000"/>
                </a:solidFill>
                <a:latin typeface="Lato" panose="020F0502020204030203" pitchFamily="34" charset="0"/>
              </a:rPr>
              <a:t>l </a:t>
            </a:r>
            <a:r>
              <a:rPr lang="fr-FR" sz="1600" dirty="0">
                <a:latin typeface="Lato" panose="020F0502020204030203" pitchFamily="34" charset="0"/>
              </a:rPr>
              <a:t>impliquant toutes les parties prenantes, partenariats avec des ONG, groupes communautaires et acteurs de la société civile. </a:t>
            </a:r>
          </a:p>
          <a:p>
            <a:pPr algn="just"/>
            <a:endParaRPr lang="fr-FR" sz="1600" dirty="0">
              <a:latin typeface="Lato" panose="020F050202020403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C00000"/>
                </a:solidFill>
                <a:latin typeface="Lato" panose="020F0502020204030203" pitchFamily="34" charset="0"/>
              </a:rPr>
              <a:t>L’implication des ministères concernés et autorités locales</a:t>
            </a:r>
            <a:r>
              <a:rPr lang="fr-FR" sz="1600" dirty="0">
                <a:latin typeface="Lato" panose="020F0502020204030203" pitchFamily="34" charset="0"/>
              </a:rPr>
              <a:t>, qui jouent chacun un rôle crucial en fonction de leurs compétences respectives dans la lutte contre le travail des enfants</a:t>
            </a:r>
          </a:p>
          <a:p>
            <a:pPr algn="just"/>
            <a:endParaRPr lang="fr-FR" dirty="0">
              <a:latin typeface="Lato" panose="020F05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8645" y="1026236"/>
            <a:ext cx="9111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C00000"/>
                </a:solidFill>
                <a:latin typeface="Lato" panose="020F0502020204030203" pitchFamily="34" charset="0"/>
              </a:rPr>
              <a:t>LUTTE CONTRE LE TRAVAIL DES ENFANTS – PROJET JOFA/ACTE</a:t>
            </a:r>
          </a:p>
        </p:txBody>
      </p:sp>
    </p:spTree>
    <p:extLst>
      <p:ext uri="{BB962C8B-B14F-4D97-AF65-F5344CB8AC3E}">
        <p14:creationId xmlns:p14="http://schemas.microsoft.com/office/powerpoint/2010/main" val="2665036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F14DAEF9-5395-CE2F-1809-CF199E27F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2FF14722-0FFF-6335-772D-BAA09442BEC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7" y="5108083"/>
            <a:ext cx="1118584" cy="1118584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0F7F672-6A62-21B7-36CC-B322D4916137}"/>
              </a:ext>
            </a:extLst>
          </p:cNvPr>
          <p:cNvSpPr txBox="1"/>
          <p:nvPr/>
        </p:nvSpPr>
        <p:spPr>
          <a:xfrm>
            <a:off x="249848" y="2140753"/>
            <a:ext cx="169545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200" b="1" dirty="0">
                <a:latin typeface="Futura Medium"/>
                <a:ea typeface="Poppins"/>
                <a:cs typeface="Poppins"/>
                <a:sym typeface="Poppins"/>
              </a:rPr>
              <a:t>Qu'est-ce qui a fonctionné dans votre contexte pour lutter contre le travail des enfants </a:t>
            </a:r>
            <a:r>
              <a:rPr lang="fr-FR" sz="1200" b="1" dirty="0">
                <a:effectLst/>
                <a:latin typeface="Futura Medium"/>
                <a:ea typeface="Aptos" panose="020B0004020202020204" pitchFamily="34" charset="0"/>
              </a:rPr>
              <a:t>à </a:t>
            </a:r>
            <a:r>
              <a:rPr lang="fr-FR" sz="1200" b="1" dirty="0">
                <a:latin typeface="Futura Medium"/>
                <a:ea typeface="Poppins"/>
                <a:cs typeface="Poppins"/>
                <a:sym typeface="Poppins"/>
              </a:rPr>
              <a:t>travers de mécanismes de protection sociale /</a:t>
            </a:r>
          </a:p>
          <a:p>
            <a:pPr algn="r"/>
            <a:r>
              <a:rPr lang="fr-FR" sz="1200" b="1" dirty="0">
                <a:latin typeface="Futura Medium"/>
                <a:ea typeface="Poppins"/>
                <a:cs typeface="Poppins"/>
                <a:sym typeface="Poppins"/>
              </a:rPr>
              <a:t>la gestion des dossiers ?</a:t>
            </a:r>
          </a:p>
          <a:p>
            <a:pPr algn="r"/>
            <a:endParaRPr lang="fr-FR" sz="1200" b="1" dirty="0">
              <a:latin typeface="Futura Medium"/>
              <a:ea typeface="Poppins"/>
              <a:cs typeface="Poppins"/>
              <a:sym typeface="Poppins"/>
            </a:endParaRPr>
          </a:p>
          <a:p>
            <a:r>
              <a:rPr lang="fr-FR" sz="1200" i="1" dirty="0" err="1">
                <a:latin typeface="Futura Medium"/>
                <a:ea typeface="Poppins"/>
                <a:cs typeface="Poppins"/>
                <a:sym typeface="Poppins"/>
              </a:rPr>
              <a:t>Veuillez dresser la liste de vos </a:t>
            </a:r>
            <a:r>
              <a:rPr lang="fr-FR" sz="1200" i="1" dirty="0">
                <a:latin typeface="Futura Medium"/>
                <a:ea typeface="Poppins"/>
                <a:cs typeface="Poppins"/>
                <a:sym typeface="Poppins"/>
              </a:rPr>
              <a:t>idées </a:t>
            </a:r>
            <a:r>
              <a:rPr lang="fr-FR" sz="1200" i="1" dirty="0" err="1">
                <a:latin typeface="Futura Medium"/>
                <a:ea typeface="Poppins"/>
                <a:cs typeface="Poppins"/>
                <a:sym typeface="Poppins"/>
              </a:rPr>
              <a:t>en utilisant des </a:t>
            </a:r>
            <a:r>
              <a:rPr lang="fr-FR" sz="1200" i="1" dirty="0">
                <a:latin typeface="Futura Medium"/>
                <a:ea typeface="Poppins"/>
                <a:cs typeface="Poppins"/>
                <a:sym typeface="Poppins"/>
              </a:rPr>
              <a:t>puces.</a:t>
            </a:r>
            <a:r>
              <a:rPr lang="fr-FR" sz="1600" i="1" dirty="0">
                <a:latin typeface="Poppins"/>
                <a:ea typeface="Poppins"/>
                <a:cs typeface="Poppins"/>
                <a:sym typeface="Poppins"/>
              </a:rPr>
              <a:t>  </a:t>
            </a:r>
          </a:p>
          <a:p>
            <a:endParaRPr lang="fr-FR" sz="2800" b="1" dirty="0">
              <a:solidFill>
                <a:srgbClr val="1F3864"/>
              </a:solidFill>
              <a:latin typeface="Poppins"/>
              <a:cs typeface="Poppins"/>
              <a:sym typeface="Poppins"/>
            </a:endParaRPr>
          </a:p>
          <a:p>
            <a:endParaRPr lang="fr-FR" sz="2800" b="1" dirty="0">
              <a:solidFill>
                <a:srgbClr val="1F3864"/>
              </a:solidFill>
              <a:latin typeface="Poppins"/>
              <a:cs typeface="Poppins"/>
              <a:sym typeface="Poppins"/>
            </a:endParaRPr>
          </a:p>
          <a:p>
            <a:endParaRPr lang="es-419" sz="2800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35068AEA-E0A6-29D9-639E-44D03517A126}"/>
              </a:ext>
            </a:extLst>
          </p:cNvPr>
          <p:cNvCxnSpPr/>
          <p:nvPr/>
        </p:nvCxnSpPr>
        <p:spPr>
          <a:xfrm>
            <a:off x="2192785" y="1198485"/>
            <a:ext cx="0" cy="49626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03151C26-D8E9-B56D-2C19-154915ADE0D7}"/>
              </a:ext>
            </a:extLst>
          </p:cNvPr>
          <p:cNvSpPr txBox="1"/>
          <p:nvPr/>
        </p:nvSpPr>
        <p:spPr>
          <a:xfrm>
            <a:off x="811521" y="5499999"/>
            <a:ext cx="87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Futura Medium"/>
              </a:rPr>
              <a:t>3:30</a:t>
            </a:r>
          </a:p>
          <a:p>
            <a:pPr algn="ctr"/>
            <a:r>
              <a:rPr lang="es-ES" sz="1000" dirty="0">
                <a:latin typeface="Futura Medium"/>
              </a:rPr>
              <a:t>minutes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8645" y="1582615"/>
            <a:ext cx="98004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dirty="0"/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C00000"/>
                </a:solidFill>
              </a:rPr>
              <a:t>Les programmes de soutiens aux familles par le biais de la création des AGR </a:t>
            </a:r>
            <a:r>
              <a:rPr lang="fr-FR" dirty="0"/>
              <a:t>pour palier d’avantage aux finances domestiques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C00000"/>
                </a:solidFill>
              </a:rPr>
              <a:t>La création des structure locales </a:t>
            </a:r>
            <a:r>
              <a:rPr lang="fr-FR" dirty="0"/>
              <a:t>pour les enfants (club d’enfants)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C00000"/>
                </a:solidFill>
              </a:rPr>
              <a:t>La formation pour les responsables locaux et les travailleurs sociaux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/>
              <a:t>pour qu'ils puissent mieux identifier les besoins des populations et proposer des réponses adaptées.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6406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F14DAEF9-5395-CE2F-1809-CF199E27F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90F7F672-6A62-21B7-36CC-B322D4916137}"/>
              </a:ext>
            </a:extLst>
          </p:cNvPr>
          <p:cNvSpPr txBox="1"/>
          <p:nvPr/>
        </p:nvSpPr>
        <p:spPr>
          <a:xfrm>
            <a:off x="170782" y="1744541"/>
            <a:ext cx="182507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200" b="1" dirty="0">
                <a:latin typeface="Futura Medium"/>
                <a:ea typeface="Poppins"/>
                <a:cs typeface="Poppins"/>
                <a:sym typeface="Poppins"/>
              </a:rPr>
              <a:t>Quelles sont les lacunes existantes et quelles solutions </a:t>
            </a:r>
            <a:r>
              <a:rPr lang="fr-FR" sz="1200" b="1" dirty="0">
                <a:effectLst/>
                <a:latin typeface="Futura Medium"/>
                <a:ea typeface="Aptos" panose="020B0004020202020204" pitchFamily="34" charset="0"/>
              </a:rPr>
              <a:t>pourraient être proposées </a:t>
            </a:r>
            <a:r>
              <a:rPr lang="fr-FR" sz="1200" b="1" dirty="0">
                <a:latin typeface="Futura Medium"/>
                <a:ea typeface="Poppins"/>
                <a:cs typeface="Poppins"/>
                <a:sym typeface="Poppins"/>
              </a:rPr>
              <a:t>pour renforcer le mécanisme de protection sociale (en particulier la gestion des cas) au sein de nos sites de nos projets/site d'intervention ?</a:t>
            </a:r>
          </a:p>
          <a:p>
            <a:pPr algn="r"/>
            <a:endParaRPr lang="fr-FR" sz="1200" b="1" dirty="0">
              <a:latin typeface="Futura Medium"/>
              <a:ea typeface="Poppins"/>
              <a:cs typeface="Poppins"/>
              <a:sym typeface="Poppins"/>
            </a:endParaRPr>
          </a:p>
          <a:p>
            <a:pPr algn="r"/>
            <a:endParaRPr lang="fr-FR" sz="1200" b="1" dirty="0">
              <a:latin typeface="Futura Medium"/>
              <a:ea typeface="Poppins"/>
              <a:cs typeface="Poppins"/>
              <a:sym typeface="Poppins"/>
            </a:endParaRPr>
          </a:p>
          <a:p>
            <a:r>
              <a:rPr lang="fr-FR" sz="1200" i="1" dirty="0" err="1">
                <a:latin typeface="Futura Medium"/>
                <a:ea typeface="Poppins"/>
                <a:cs typeface="Poppins"/>
                <a:sym typeface="Poppins"/>
              </a:rPr>
              <a:t>Veuillez dresser la liste de vos </a:t>
            </a:r>
            <a:r>
              <a:rPr lang="fr-FR" sz="1200" i="1" dirty="0">
                <a:latin typeface="Futura Medium"/>
                <a:ea typeface="Poppins"/>
                <a:cs typeface="Poppins"/>
                <a:sym typeface="Poppins"/>
              </a:rPr>
              <a:t>idées </a:t>
            </a:r>
            <a:r>
              <a:rPr lang="fr-FR" sz="1200" i="1" dirty="0" err="1">
                <a:latin typeface="Futura Medium"/>
                <a:ea typeface="Poppins"/>
                <a:cs typeface="Poppins"/>
                <a:sym typeface="Poppins"/>
              </a:rPr>
              <a:t>en utilisant des </a:t>
            </a:r>
            <a:r>
              <a:rPr lang="fr-FR" sz="1200" i="1" dirty="0">
                <a:latin typeface="Futura Medium"/>
                <a:ea typeface="Poppins"/>
                <a:cs typeface="Poppins"/>
                <a:sym typeface="Poppins"/>
              </a:rPr>
              <a:t>puces</a:t>
            </a:r>
            <a:r>
              <a:rPr lang="fr-FR" sz="1600" i="1" dirty="0">
                <a:latin typeface="Poppins"/>
                <a:ea typeface="Poppins"/>
                <a:cs typeface="Poppins"/>
                <a:sym typeface="Poppins"/>
              </a:rPr>
              <a:t>.  </a:t>
            </a:r>
          </a:p>
          <a:p>
            <a:pPr algn="r"/>
            <a:r>
              <a:rPr lang="fr-FR" sz="1200" b="1" dirty="0">
                <a:latin typeface="Futura Medium"/>
                <a:ea typeface="Poppins"/>
                <a:cs typeface="Poppins"/>
                <a:sym typeface="Poppins"/>
              </a:rPr>
              <a:t> </a:t>
            </a:r>
          </a:p>
          <a:p>
            <a:endParaRPr lang="fr-FR" sz="2800" b="1" dirty="0">
              <a:solidFill>
                <a:srgbClr val="1F3864"/>
              </a:solidFill>
              <a:latin typeface="Poppins"/>
              <a:cs typeface="Poppins"/>
              <a:sym typeface="Poppins"/>
            </a:endParaRPr>
          </a:p>
          <a:p>
            <a:endParaRPr lang="fr-FR" sz="2800" b="1" dirty="0">
              <a:solidFill>
                <a:srgbClr val="1F3864"/>
              </a:solidFill>
              <a:latin typeface="Poppins"/>
              <a:cs typeface="Poppins"/>
              <a:sym typeface="Poppins"/>
            </a:endParaRPr>
          </a:p>
          <a:p>
            <a:endParaRPr lang="es-419" sz="2800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B83AF253-8A8E-8748-21A7-ED71543FFE3E}"/>
              </a:ext>
            </a:extLst>
          </p:cNvPr>
          <p:cNvCxnSpPr/>
          <p:nvPr/>
        </p:nvCxnSpPr>
        <p:spPr>
          <a:xfrm>
            <a:off x="2192785" y="1198485"/>
            <a:ext cx="0" cy="49626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Imagen 1" descr="Icono&#10;&#10;Descripción generada automáticamente">
            <a:extLst>
              <a:ext uri="{FF2B5EF4-FFF2-40B4-BE49-F238E27FC236}">
                <a16:creationId xmlns:a16="http://schemas.microsoft.com/office/drawing/2014/main" id="{B3B98309-8C82-4F8F-3852-6E03B45E494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7" y="5108083"/>
            <a:ext cx="1118584" cy="111858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5D6E75A-98EB-38CD-56E8-4C1428ACF785}"/>
              </a:ext>
            </a:extLst>
          </p:cNvPr>
          <p:cNvSpPr txBox="1"/>
          <p:nvPr/>
        </p:nvSpPr>
        <p:spPr>
          <a:xfrm>
            <a:off x="811521" y="5499999"/>
            <a:ext cx="87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Futura Medium"/>
              </a:rPr>
              <a:t>3:30</a:t>
            </a:r>
          </a:p>
          <a:p>
            <a:pPr algn="ctr"/>
            <a:r>
              <a:rPr lang="es-ES" sz="1000" dirty="0">
                <a:latin typeface="Futura Medium"/>
              </a:rPr>
              <a:t>minutes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4893" y="1617965"/>
            <a:ext cx="8379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2270581" y="1945180"/>
            <a:ext cx="947810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C00000"/>
                </a:solidFill>
                <a:latin typeface="Lato" panose="020F0502020204030203" pitchFamily="34" charset="0"/>
              </a:rPr>
              <a:t>Insuffisances de l’accès a l’éducation de qualité </a:t>
            </a:r>
            <a:r>
              <a:rPr lang="fr-FR" sz="1600" dirty="0">
                <a:latin typeface="Lato" panose="020F0502020204030203" pitchFamily="34" charset="0"/>
              </a:rPr>
              <a:t>dans nos Fokontany d’intervention. Cela peut entraîner des situations de vulnérabilité pour les enfants, y compris le travail des enfants et d'autres formes d'exploitation.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dirty="0">
              <a:latin typeface="Lato" panose="020F050202020403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C00000"/>
                </a:solidFill>
                <a:latin typeface="Lato" panose="020F0502020204030203" pitchFamily="34" charset="0"/>
              </a:rPr>
              <a:t>Les cas de violence domestique, d'abus physique et sexuel envers les enfants </a:t>
            </a:r>
            <a:r>
              <a:rPr lang="fr-FR" sz="1600" dirty="0">
                <a:latin typeface="Lato" panose="020F0502020204030203" pitchFamily="34" charset="0"/>
              </a:rPr>
              <a:t>peuvent souvent </a:t>
            </a:r>
            <a:r>
              <a:rPr lang="fr-FR" sz="1600" b="1" dirty="0">
                <a:solidFill>
                  <a:srgbClr val="C00000"/>
                </a:solidFill>
                <a:latin typeface="Lato" panose="020F0502020204030203" pitchFamily="34" charset="0"/>
              </a:rPr>
              <a:t>passer inaperçus </a:t>
            </a:r>
            <a:r>
              <a:rPr lang="fr-FR" sz="1600" dirty="0">
                <a:latin typeface="Lato" panose="020F0502020204030203" pitchFamily="34" charset="0"/>
              </a:rPr>
              <a:t>ou ne pas être signalés </a:t>
            </a:r>
            <a:r>
              <a:rPr lang="fr-FR" sz="1600" b="1" dirty="0">
                <a:solidFill>
                  <a:srgbClr val="C00000"/>
                </a:solidFill>
                <a:latin typeface="Lato" panose="020F0502020204030203" pitchFamily="34" charset="0"/>
              </a:rPr>
              <a:t>en raison de stigmates socioculturels </a:t>
            </a:r>
            <a:r>
              <a:rPr lang="fr-FR" sz="1600" dirty="0">
                <a:latin typeface="Lato" panose="020F0502020204030203" pitchFamily="34" charset="0"/>
              </a:rPr>
              <a:t>dans les communautés.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C00000"/>
                </a:solidFill>
                <a:latin typeface="Lato" panose="020F0502020204030203" pitchFamily="34" charset="0"/>
              </a:rPr>
              <a:t>Les bénéficiaires peuvent ne pas avoir connaissance </a:t>
            </a:r>
            <a:r>
              <a:rPr lang="fr-FR" sz="1600" dirty="0">
                <a:latin typeface="Lato" panose="020F0502020204030203" pitchFamily="34" charset="0"/>
              </a:rPr>
              <a:t>des ressources et services disponibles, ou des critères d’admissibilité dans les structure compétente de prise en charge.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dirty="0">
              <a:latin typeface="Lato" panose="020F050202020403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C00000"/>
                </a:solidFill>
                <a:latin typeface="Lato" panose="020F0502020204030203" pitchFamily="34" charset="0"/>
              </a:rPr>
              <a:t>Manque de personnel qualifié et de ressources financières </a:t>
            </a:r>
            <a:r>
              <a:rPr lang="fr-FR" sz="1600" dirty="0">
                <a:latin typeface="Lato" panose="020F0502020204030203" pitchFamily="34" charset="0"/>
              </a:rPr>
              <a:t>pour une gestion efficace des cas. De l’identification a la prise en charge.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dirty="0">
              <a:latin typeface="Lato" panose="020F050202020403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C00000"/>
                </a:solidFill>
                <a:latin typeface="Lato" panose="020F0502020204030203" pitchFamily="34" charset="0"/>
              </a:rPr>
              <a:t>Les différentes organisations et institutions </a:t>
            </a:r>
            <a:r>
              <a:rPr lang="fr-FR" sz="1600" dirty="0">
                <a:latin typeface="Lato" panose="020F0502020204030203" pitchFamily="34" charset="0"/>
              </a:rPr>
              <a:t>qui œuvrent pour la protection de </a:t>
            </a:r>
            <a:r>
              <a:rPr lang="fr-FR" sz="1600" b="1" dirty="0">
                <a:solidFill>
                  <a:srgbClr val="C00000"/>
                </a:solidFill>
                <a:latin typeface="Lato" panose="020F0502020204030203" pitchFamily="34" charset="0"/>
              </a:rPr>
              <a:t>n’est pas </a:t>
            </a:r>
            <a:r>
              <a:rPr lang="fr-FR" sz="1600" dirty="0">
                <a:latin typeface="Lato" panose="020F0502020204030203" pitchFamily="34" charset="0"/>
              </a:rPr>
              <a:t>toujours </a:t>
            </a:r>
            <a:r>
              <a:rPr lang="fr-FR" sz="1600" b="1" dirty="0">
                <a:solidFill>
                  <a:srgbClr val="C00000"/>
                </a:solidFill>
                <a:latin typeface="Lato" panose="020F0502020204030203" pitchFamily="34" charset="0"/>
              </a:rPr>
              <a:t>bien coordonnées</a:t>
            </a:r>
            <a:r>
              <a:rPr lang="fr-FR" sz="1600" b="1" dirty="0">
                <a:latin typeface="Lato" panose="020F0502020204030203" pitchFamily="34" charset="0"/>
              </a:rPr>
              <a:t> </a:t>
            </a:r>
            <a:r>
              <a:rPr lang="fr-FR" sz="1600" dirty="0">
                <a:latin typeface="Lato" panose="020F0502020204030203" pitchFamily="34" charset="0"/>
              </a:rPr>
              <a:t>en terme d’opération, ce qui limite l'efficacité des interventions et la réponse aux besoins des enfants</a:t>
            </a:r>
            <a:r>
              <a:rPr lang="fr-FR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4095" y="1006253"/>
            <a:ext cx="529336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C00000"/>
                </a:solidFill>
                <a:latin typeface="Lato" panose="020F0502020204030203" pitchFamily="34" charset="0"/>
                <a:ea typeface="Poppins"/>
                <a:cs typeface="Poppins"/>
                <a:sym typeface="Poppins"/>
              </a:rPr>
              <a:t>Quelles sont les lacunes existantes</a:t>
            </a:r>
            <a:endParaRPr lang="fr-FR" sz="2000" dirty="0">
              <a:solidFill>
                <a:srgbClr val="C00000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410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F14DAEF9-5395-CE2F-1809-CF199E27F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90F7F672-6A62-21B7-36CC-B322D4916137}"/>
              </a:ext>
            </a:extLst>
          </p:cNvPr>
          <p:cNvSpPr txBox="1"/>
          <p:nvPr/>
        </p:nvSpPr>
        <p:spPr>
          <a:xfrm>
            <a:off x="170782" y="1770917"/>
            <a:ext cx="182507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200" b="1" dirty="0">
                <a:latin typeface="Futura Medium"/>
                <a:ea typeface="Poppins"/>
                <a:cs typeface="Poppins"/>
                <a:sym typeface="Poppins"/>
              </a:rPr>
              <a:t>Quelles sont les lacunes existantes et quelles solutions </a:t>
            </a:r>
            <a:r>
              <a:rPr lang="fr-FR" sz="1200" b="1" dirty="0">
                <a:effectLst/>
                <a:latin typeface="Futura Medium"/>
                <a:ea typeface="Aptos" panose="020B0004020202020204" pitchFamily="34" charset="0"/>
              </a:rPr>
              <a:t>pourraient être proposées </a:t>
            </a:r>
            <a:r>
              <a:rPr lang="fr-FR" sz="1200" b="1" dirty="0">
                <a:latin typeface="Futura Medium"/>
                <a:ea typeface="Poppins"/>
                <a:cs typeface="Poppins"/>
                <a:sym typeface="Poppins"/>
              </a:rPr>
              <a:t>pour renforcer le mécanisme de protection sociale (en particulier la gestion des cas) au sein de nos sites de nos projets/site d'intervention ?</a:t>
            </a:r>
          </a:p>
          <a:p>
            <a:pPr algn="r"/>
            <a:endParaRPr lang="fr-FR" sz="1200" b="1" dirty="0">
              <a:latin typeface="Futura Medium"/>
              <a:ea typeface="Poppins"/>
              <a:cs typeface="Poppins"/>
              <a:sym typeface="Poppins"/>
            </a:endParaRPr>
          </a:p>
          <a:p>
            <a:pPr algn="r"/>
            <a:endParaRPr lang="fr-FR" sz="1200" b="1" dirty="0">
              <a:latin typeface="Futura Medium"/>
              <a:ea typeface="Poppins"/>
              <a:cs typeface="Poppins"/>
              <a:sym typeface="Poppins"/>
            </a:endParaRPr>
          </a:p>
          <a:p>
            <a:r>
              <a:rPr lang="fr-FR" sz="1200" i="1" dirty="0" err="1">
                <a:latin typeface="Futura Medium"/>
                <a:ea typeface="Poppins"/>
                <a:cs typeface="Poppins"/>
                <a:sym typeface="Poppins"/>
              </a:rPr>
              <a:t>Veuillez dresser la liste de vos </a:t>
            </a:r>
            <a:r>
              <a:rPr lang="fr-FR" sz="1200" i="1" dirty="0">
                <a:latin typeface="Futura Medium"/>
                <a:ea typeface="Poppins"/>
                <a:cs typeface="Poppins"/>
                <a:sym typeface="Poppins"/>
              </a:rPr>
              <a:t>idées </a:t>
            </a:r>
            <a:r>
              <a:rPr lang="fr-FR" sz="1200" i="1" dirty="0" err="1">
                <a:latin typeface="Futura Medium"/>
                <a:ea typeface="Poppins"/>
                <a:cs typeface="Poppins"/>
                <a:sym typeface="Poppins"/>
              </a:rPr>
              <a:t>en utilisant des </a:t>
            </a:r>
            <a:r>
              <a:rPr lang="fr-FR" sz="1200" i="1" dirty="0">
                <a:latin typeface="Futura Medium"/>
                <a:ea typeface="Poppins"/>
                <a:cs typeface="Poppins"/>
                <a:sym typeface="Poppins"/>
              </a:rPr>
              <a:t>puces</a:t>
            </a:r>
            <a:r>
              <a:rPr lang="fr-FR" sz="1600" i="1" dirty="0">
                <a:latin typeface="Poppins"/>
                <a:ea typeface="Poppins"/>
                <a:cs typeface="Poppins"/>
                <a:sym typeface="Poppins"/>
              </a:rPr>
              <a:t>.  </a:t>
            </a:r>
          </a:p>
          <a:p>
            <a:pPr algn="r"/>
            <a:r>
              <a:rPr lang="fr-FR" sz="1200" b="1" dirty="0">
                <a:latin typeface="Futura Medium"/>
                <a:ea typeface="Poppins"/>
                <a:cs typeface="Poppins"/>
                <a:sym typeface="Poppins"/>
              </a:rPr>
              <a:t> </a:t>
            </a:r>
          </a:p>
          <a:p>
            <a:endParaRPr lang="fr-FR" sz="2800" b="1" dirty="0">
              <a:solidFill>
                <a:srgbClr val="1F3864"/>
              </a:solidFill>
              <a:latin typeface="Poppins"/>
              <a:cs typeface="Poppins"/>
              <a:sym typeface="Poppins"/>
            </a:endParaRPr>
          </a:p>
          <a:p>
            <a:endParaRPr lang="fr-FR" sz="2800" b="1" dirty="0">
              <a:solidFill>
                <a:srgbClr val="1F3864"/>
              </a:solidFill>
              <a:latin typeface="Poppins"/>
              <a:cs typeface="Poppins"/>
              <a:sym typeface="Poppins"/>
            </a:endParaRPr>
          </a:p>
          <a:p>
            <a:endParaRPr lang="es-419" sz="2800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B83AF253-8A8E-8748-21A7-ED71543FFE3E}"/>
              </a:ext>
            </a:extLst>
          </p:cNvPr>
          <p:cNvCxnSpPr/>
          <p:nvPr/>
        </p:nvCxnSpPr>
        <p:spPr>
          <a:xfrm>
            <a:off x="2192785" y="1198485"/>
            <a:ext cx="0" cy="49626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Imagen 1" descr="Icono&#10;&#10;Descripción generada automáticamente">
            <a:extLst>
              <a:ext uri="{FF2B5EF4-FFF2-40B4-BE49-F238E27FC236}">
                <a16:creationId xmlns:a16="http://schemas.microsoft.com/office/drawing/2014/main" id="{B3B98309-8C82-4F8F-3852-6E03B45E494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7" y="5108083"/>
            <a:ext cx="1118584" cy="111858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5D6E75A-98EB-38CD-56E8-4C1428ACF785}"/>
              </a:ext>
            </a:extLst>
          </p:cNvPr>
          <p:cNvSpPr txBox="1"/>
          <p:nvPr/>
        </p:nvSpPr>
        <p:spPr>
          <a:xfrm>
            <a:off x="811521" y="5499999"/>
            <a:ext cx="87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Futura Medium"/>
              </a:rPr>
              <a:t>3:30</a:t>
            </a:r>
          </a:p>
          <a:p>
            <a:pPr algn="ctr"/>
            <a:r>
              <a:rPr lang="es-ES" sz="1000" dirty="0">
                <a:latin typeface="Futura Medium"/>
              </a:rPr>
              <a:t>minutes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4893" y="1617965"/>
            <a:ext cx="8379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2545373" y="1617965"/>
            <a:ext cx="94781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C00000"/>
                </a:solidFill>
                <a:latin typeface="Lato" panose="020F0502020204030203" pitchFamily="34" charset="0"/>
              </a:rPr>
              <a:t>Développer des outils pour informer d’avantage les bénéficiaires </a:t>
            </a:r>
            <a:r>
              <a:rPr lang="fr-FR" sz="1600" dirty="0">
                <a:latin typeface="Lato" panose="020F0502020204030203" pitchFamily="34" charset="0"/>
              </a:rPr>
              <a:t>dans Fokontany concernés sur les services disponibles et les procédures d’accès aux différents acteurs et structure œuvrant dans la protection de l’enfant.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dirty="0">
              <a:latin typeface="Lato" panose="020F050202020403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C00000"/>
                </a:solidFill>
                <a:latin typeface="Lato" panose="020F0502020204030203" pitchFamily="34" charset="0"/>
              </a:rPr>
              <a:t>Recueillir des témoignages et des retours d'expérience des bénéficiaires</a:t>
            </a:r>
            <a:r>
              <a:rPr lang="fr-FR" sz="1600" dirty="0">
                <a:solidFill>
                  <a:srgbClr val="C00000"/>
                </a:solidFill>
                <a:latin typeface="Lato" panose="020F0502020204030203" pitchFamily="34" charset="0"/>
              </a:rPr>
              <a:t> </a:t>
            </a:r>
            <a:r>
              <a:rPr lang="fr-FR" sz="1600" dirty="0">
                <a:latin typeface="Lato" panose="020F0502020204030203" pitchFamily="34" charset="0"/>
              </a:rPr>
              <a:t>pour améliorer continuellement les offres de services.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dirty="0">
              <a:latin typeface="Lato" panose="020F050202020403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C00000"/>
                </a:solidFill>
                <a:latin typeface="Lato" panose="020F0502020204030203" pitchFamily="34" charset="0"/>
              </a:rPr>
              <a:t>Impliquer les organisations communautaires et les associations locales </a:t>
            </a:r>
            <a:r>
              <a:rPr lang="fr-FR" sz="1600" dirty="0">
                <a:latin typeface="Lato" panose="020F0502020204030203" pitchFamily="34" charset="0"/>
              </a:rPr>
              <a:t>dans la mise en œuvre des programmes de protection sociale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dirty="0">
              <a:latin typeface="Lato" panose="020F050202020403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C00000"/>
                </a:solidFill>
                <a:latin typeface="Lato" panose="020F0502020204030203" pitchFamily="34" charset="0"/>
              </a:rPr>
              <a:t>Améliorer l'accès aux services de santé, d'éducation et d'emploi </a:t>
            </a:r>
            <a:r>
              <a:rPr lang="fr-FR" sz="1600" dirty="0">
                <a:latin typeface="Lato" panose="020F0502020204030203" pitchFamily="34" charset="0"/>
              </a:rPr>
              <a:t>en développant des infrastructures adéquates dans les Fokontany.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dirty="0">
              <a:latin typeface="Lato" panose="020F050202020403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C00000"/>
                </a:solidFill>
                <a:latin typeface="Lato" panose="020F0502020204030203" pitchFamily="34" charset="0"/>
              </a:rPr>
              <a:t>Un fort  engagement des autorités locales</a:t>
            </a:r>
            <a:r>
              <a:rPr lang="fr-FR" sz="1600" dirty="0">
                <a:latin typeface="Lato" panose="020F0502020204030203" pitchFamily="34" charset="0"/>
              </a:rPr>
              <a:t>, un financement adéquat ainsi qu'une collaboration entre les différents acteurs (gouvernement, ONG, secteur privé et communauté).</a:t>
            </a:r>
          </a:p>
          <a:p>
            <a:endParaRPr lang="fr-FR" sz="1600" dirty="0">
              <a:latin typeface="Lato" panose="020F050202020403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C00000"/>
                </a:solidFill>
                <a:latin typeface="Lato" panose="020F0502020204030203" pitchFamily="34" charset="0"/>
              </a:rPr>
              <a:t>Mettre a disposition du projet une ressource financière</a:t>
            </a:r>
            <a:r>
              <a:rPr lang="fr-FR" sz="1600" b="1" dirty="0">
                <a:latin typeface="Lato" panose="020F0502020204030203" pitchFamily="34" charset="0"/>
              </a:rPr>
              <a:t> </a:t>
            </a:r>
            <a:r>
              <a:rPr lang="fr-FR" sz="1600" dirty="0">
                <a:latin typeface="Lato" panose="020F0502020204030203" pitchFamily="34" charset="0"/>
              </a:rPr>
              <a:t>d’urgence pour supporter les cas existants de l’identification a la prise en charge.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79430" y="998430"/>
            <a:ext cx="922527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C00000"/>
                </a:solidFill>
                <a:latin typeface="Futura Medium"/>
                <a:ea typeface="Poppins"/>
                <a:cs typeface="Poppins"/>
                <a:sym typeface="Poppins"/>
              </a:rPr>
              <a:t>Solutions </a:t>
            </a:r>
            <a:r>
              <a:rPr lang="fr-FR" sz="2000" b="1" dirty="0">
                <a:solidFill>
                  <a:srgbClr val="C00000"/>
                </a:solidFill>
                <a:latin typeface="Futura Medium"/>
                <a:ea typeface="Aptos" panose="020B0004020202020204" pitchFamily="34" charset="0"/>
              </a:rPr>
              <a:t>proposées </a:t>
            </a:r>
            <a:r>
              <a:rPr lang="fr-FR" sz="2000" b="1" dirty="0">
                <a:solidFill>
                  <a:srgbClr val="C00000"/>
                </a:solidFill>
                <a:latin typeface="Futura Medium"/>
                <a:ea typeface="Poppins"/>
                <a:cs typeface="Poppins"/>
                <a:sym typeface="Poppins"/>
              </a:rPr>
              <a:t>pour renforcer le mécanisme de protection sociale</a:t>
            </a:r>
            <a:endParaRPr lang="fr-FR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7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F14DAEF9-5395-CE2F-1809-CF199E27F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90F7F672-6A62-21B7-36CC-B322D4916137}"/>
              </a:ext>
            </a:extLst>
          </p:cNvPr>
          <p:cNvSpPr txBox="1"/>
          <p:nvPr/>
        </p:nvSpPr>
        <p:spPr>
          <a:xfrm>
            <a:off x="151668" y="2339137"/>
            <a:ext cx="10372724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latin typeface="Lato" panose="020F0502020204030203" pitchFamily="34" charset="0"/>
                <a:ea typeface="Poppins"/>
                <a:cs typeface="Poppins"/>
                <a:sym typeface="Poppins"/>
              </a:rPr>
              <a:t>Qu'est-ce qui a </a:t>
            </a:r>
            <a:r>
              <a:rPr lang="fr-FR" sz="3200" b="1" dirty="0">
                <a:solidFill>
                  <a:srgbClr val="C00000"/>
                </a:solidFill>
                <a:latin typeface="Lato" panose="020F0502020204030203" pitchFamily="34" charset="0"/>
                <a:ea typeface="Poppins"/>
                <a:cs typeface="Poppins"/>
                <a:sym typeface="Poppins"/>
              </a:rPr>
              <a:t>fonctionné dans votre contexte </a:t>
            </a:r>
            <a:r>
              <a:rPr lang="fr-FR" sz="3200" b="1" dirty="0">
                <a:latin typeface="Lato" panose="020F0502020204030203" pitchFamily="34" charset="0"/>
                <a:ea typeface="Poppins"/>
                <a:cs typeface="Poppins"/>
                <a:sym typeface="Poppins"/>
              </a:rPr>
              <a:t>pour </a:t>
            </a:r>
            <a:r>
              <a:rPr lang="fr-FR" sz="3200" b="1" dirty="0">
                <a:solidFill>
                  <a:srgbClr val="C00000"/>
                </a:solidFill>
                <a:latin typeface="Lato" panose="020F0502020204030203" pitchFamily="34" charset="0"/>
                <a:ea typeface="Poppins"/>
                <a:cs typeface="Poppins"/>
                <a:sym typeface="Poppins"/>
              </a:rPr>
              <a:t>lutter contre le travail des enfants </a:t>
            </a:r>
            <a:r>
              <a:rPr lang="fr-FR" sz="3200" b="1" dirty="0">
                <a:effectLst/>
                <a:latin typeface="Lato" panose="020F0502020204030203" pitchFamily="34" charset="0"/>
                <a:ea typeface="Aptos" panose="020B0004020202020204" pitchFamily="34" charset="0"/>
              </a:rPr>
              <a:t>à </a:t>
            </a:r>
            <a:r>
              <a:rPr lang="fr-FR" sz="3200" b="1" dirty="0">
                <a:latin typeface="Lato" panose="020F0502020204030203" pitchFamily="34" charset="0"/>
                <a:ea typeface="Poppins"/>
                <a:cs typeface="Poppins"/>
                <a:sym typeface="Poppins"/>
              </a:rPr>
              <a:t>travers de mécanismes de protection sociale /</a:t>
            </a:r>
          </a:p>
          <a:p>
            <a:pPr algn="ctr"/>
            <a:r>
              <a:rPr lang="fr-FR" sz="3200" b="1" dirty="0">
                <a:latin typeface="Lato" panose="020F0502020204030203" pitchFamily="34" charset="0"/>
                <a:ea typeface="Poppins"/>
                <a:cs typeface="Poppins"/>
                <a:sym typeface="Poppins"/>
              </a:rPr>
              <a:t>la gestion des dossiers ?</a:t>
            </a:r>
          </a:p>
          <a:p>
            <a:pPr algn="ctr"/>
            <a:endParaRPr lang="fr-FR" sz="2400" b="1" dirty="0">
              <a:latin typeface="Lato" panose="020F0502020204030203" pitchFamily="34" charset="0"/>
              <a:ea typeface="Poppins"/>
              <a:cs typeface="Poppins"/>
              <a:sym typeface="Poppins"/>
            </a:endParaRPr>
          </a:p>
          <a:p>
            <a:pPr algn="ctr"/>
            <a:endParaRPr lang="fr-FR" sz="2400" b="1" dirty="0">
              <a:solidFill>
                <a:srgbClr val="1F3864"/>
              </a:solidFill>
              <a:latin typeface="Lato" panose="020F0502020204030203" pitchFamily="34" charset="0"/>
              <a:cs typeface="Poppins"/>
              <a:sym typeface="Poppins"/>
            </a:endParaRPr>
          </a:p>
          <a:p>
            <a:endParaRPr lang="es-419" sz="2800" dirty="0"/>
          </a:p>
        </p:txBody>
      </p:sp>
    </p:spTree>
    <p:extLst>
      <p:ext uri="{BB962C8B-B14F-4D97-AF65-F5344CB8AC3E}">
        <p14:creationId xmlns:p14="http://schemas.microsoft.com/office/powerpoint/2010/main" val="2719728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F14DAEF9-5395-CE2F-1809-CF199E27F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7607" y="1147247"/>
            <a:ext cx="97471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400" b="1" dirty="0">
                <a:solidFill>
                  <a:srgbClr val="C00000"/>
                </a:solidFill>
                <a:latin typeface="Lato" panose="020F0502020204030203" pitchFamily="34" charset="0"/>
              </a:rPr>
              <a:t>AU NIVEAU NATIONAL </a:t>
            </a:r>
          </a:p>
          <a:p>
            <a:pPr algn="just"/>
            <a:endParaRPr lang="fr-FR" sz="2400" dirty="0">
              <a:latin typeface="Lato" panose="020F0502020204030203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fr-FR" sz="2400" dirty="0">
                <a:latin typeface="Lato" panose="020F0502020204030203" pitchFamily="34" charset="0"/>
              </a:rPr>
              <a:t>Existence de la </a:t>
            </a:r>
            <a:r>
              <a:rPr lang="fr-FR" sz="2400" b="1" i="1" u="sng" dirty="0">
                <a:solidFill>
                  <a:srgbClr val="C00000"/>
                </a:solidFill>
                <a:latin typeface="Lato" panose="020F0502020204030203" pitchFamily="34" charset="0"/>
              </a:rPr>
              <a:t>Politique Nationale de Protection Sociale (PNPS) en 2015</a:t>
            </a:r>
            <a:r>
              <a:rPr lang="fr-FR" sz="2400" dirty="0">
                <a:latin typeface="Lato" panose="020F0502020204030203" pitchFamily="34" charset="0"/>
              </a:rPr>
              <a:t>, sous le leadership du Ministère de la Population et des Solidarités, en tant que document cadre de réduction de la pauvreté.</a:t>
            </a:r>
          </a:p>
          <a:p>
            <a:pPr algn="just"/>
            <a:endParaRPr lang="fr-FR" sz="2400" dirty="0">
              <a:latin typeface="Lato" panose="020F0502020204030203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fr-FR" sz="2400" dirty="0">
                <a:latin typeface="Lato" panose="020F0502020204030203" pitchFamily="34" charset="0"/>
              </a:rPr>
              <a:t>Existence de la </a:t>
            </a:r>
            <a:r>
              <a:rPr lang="fr-FR" sz="2400" b="1" i="1" u="sng" dirty="0">
                <a:solidFill>
                  <a:srgbClr val="C00000"/>
                </a:solidFill>
                <a:latin typeface="Lato" panose="020F0502020204030203" pitchFamily="34" charset="0"/>
              </a:rPr>
              <a:t>Stratégie Nationale de la Protection Sociale (SNPS),</a:t>
            </a:r>
            <a:r>
              <a:rPr lang="fr-FR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 </a:t>
            </a:r>
            <a:r>
              <a:rPr lang="fr-FR" sz="2400" dirty="0">
                <a:latin typeface="Lato" panose="020F0502020204030203" pitchFamily="34" charset="0"/>
              </a:rPr>
              <a:t>en cours de finalisation :</a:t>
            </a:r>
          </a:p>
          <a:p>
            <a:pPr algn="just"/>
            <a:r>
              <a:rPr lang="fr-FR" sz="2400" dirty="0">
                <a:latin typeface="Lato" panose="020F0502020204030203" pitchFamily="34" charset="0"/>
              </a:rPr>
              <a:t>	* Evaluation des réalisations pour la période 2019-2023</a:t>
            </a:r>
          </a:p>
          <a:p>
            <a:pPr algn="just"/>
            <a:endParaRPr lang="fr-FR" sz="2400" dirty="0">
              <a:latin typeface="Lato" panose="020F0502020204030203" pitchFamily="34" charset="0"/>
            </a:endParaRPr>
          </a:p>
          <a:p>
            <a:pPr algn="just"/>
            <a:r>
              <a:rPr lang="fr-FR" sz="2400" dirty="0">
                <a:latin typeface="Lato" panose="020F0502020204030203" pitchFamily="34" charset="0"/>
              </a:rPr>
              <a:t>        *Définitions des orientations stratégiques pour la période </a:t>
            </a:r>
            <a:r>
              <a:rPr lang="fr-FR" sz="2400" b="1" dirty="0">
                <a:solidFill>
                  <a:srgbClr val="C00000"/>
                </a:solidFill>
                <a:latin typeface="Lato" panose="020F0502020204030203" pitchFamily="34" charset="0"/>
              </a:rPr>
              <a:t>2024-</a:t>
            </a:r>
          </a:p>
          <a:p>
            <a:pPr algn="just"/>
            <a:r>
              <a:rPr lang="fr-FR" sz="2400" b="1" dirty="0">
                <a:solidFill>
                  <a:srgbClr val="C00000"/>
                </a:solidFill>
                <a:latin typeface="Lato" panose="020F0502020204030203" pitchFamily="34" charset="0"/>
              </a:rPr>
              <a:t>          2030</a:t>
            </a:r>
          </a:p>
        </p:txBody>
      </p:sp>
    </p:spTree>
    <p:extLst>
      <p:ext uri="{BB962C8B-B14F-4D97-AF65-F5344CB8AC3E}">
        <p14:creationId xmlns:p14="http://schemas.microsoft.com/office/powerpoint/2010/main" val="3133012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F14DAEF9-5395-CE2F-1809-CF199E27F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3647" y="1282916"/>
            <a:ext cx="964166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rgbClr val="C00000"/>
                </a:solidFill>
                <a:latin typeface="Lato" panose="020F0502020204030203" pitchFamily="34" charset="0"/>
              </a:rPr>
              <a:t>PROTECTION SOCIALE A MADAGASCAR</a:t>
            </a:r>
          </a:p>
          <a:p>
            <a:pPr algn="just"/>
            <a:endParaRPr lang="fr-FR" sz="2800" dirty="0">
              <a:latin typeface="Lato" panose="020F0502020204030203" pitchFamily="34" charset="0"/>
            </a:endParaRPr>
          </a:p>
          <a:p>
            <a:pPr algn="just"/>
            <a:r>
              <a:rPr lang="fr-FR" sz="2800" dirty="0">
                <a:latin typeface="Lato" panose="020F0502020204030203" pitchFamily="34" charset="0"/>
              </a:rPr>
              <a:t>Selon la </a:t>
            </a:r>
            <a:r>
              <a:rPr lang="fr-FR" sz="2800" b="1" i="1" u="sng" dirty="0">
                <a:solidFill>
                  <a:srgbClr val="C00000"/>
                </a:solidFill>
                <a:latin typeface="Lato" panose="020F0502020204030203" pitchFamily="34" charset="0"/>
              </a:rPr>
              <a:t>Politique Nationale de Protection Sociale (PNPS)</a:t>
            </a:r>
            <a:r>
              <a:rPr lang="fr-FR" sz="2800" dirty="0">
                <a:latin typeface="Lato" panose="020F0502020204030203" pitchFamily="34" charset="0"/>
              </a:rPr>
              <a:t>, </a:t>
            </a:r>
          </a:p>
          <a:p>
            <a:pPr algn="just"/>
            <a:endParaRPr lang="fr-FR" sz="2800" dirty="0">
              <a:latin typeface="Lato" panose="020F0502020204030203" pitchFamily="34" charset="0"/>
            </a:endParaRPr>
          </a:p>
          <a:p>
            <a:pPr algn="just"/>
            <a:r>
              <a:rPr lang="fr-FR" sz="2800" dirty="0">
                <a:latin typeface="Lato" panose="020F0502020204030203" pitchFamily="34" charset="0"/>
              </a:rPr>
              <a:t>il s’agit </a:t>
            </a:r>
            <a:r>
              <a:rPr lang="fr-FR" sz="2800" b="1" dirty="0">
                <a:solidFill>
                  <a:srgbClr val="C00000"/>
                </a:solidFill>
                <a:latin typeface="Lato" panose="020F0502020204030203" pitchFamily="34" charset="0"/>
              </a:rPr>
              <a:t>d’un ensemble d’interventions qui permet de prévenir les risques, de faire face aux divers chocs </a:t>
            </a:r>
            <a:r>
              <a:rPr lang="fr-FR" sz="2800" dirty="0">
                <a:latin typeface="Lato" panose="020F0502020204030203" pitchFamily="34" charset="0"/>
              </a:rPr>
              <a:t>(naturels, socio-économiques, culturels, politiques,…) et </a:t>
            </a:r>
            <a:r>
              <a:rPr lang="fr-FR" sz="2800" b="1" dirty="0">
                <a:solidFill>
                  <a:srgbClr val="C00000"/>
                </a:solidFill>
                <a:latin typeface="Lato" panose="020F0502020204030203" pitchFamily="34" charset="0"/>
              </a:rPr>
              <a:t>d’assurer une sécurité minimale de revenu et d’accessibilité aux services sociaux de base </a:t>
            </a:r>
            <a:r>
              <a:rPr lang="fr-FR" sz="2800" dirty="0">
                <a:latin typeface="Lato" panose="020F0502020204030203" pitchFamily="34" charset="0"/>
              </a:rPr>
              <a:t>à la population, en particulier les groupes les plus vulnérables. </a:t>
            </a:r>
          </a:p>
          <a:p>
            <a:pPr algn="just"/>
            <a:r>
              <a:rPr lang="fr-FR" sz="2000" dirty="0">
                <a:latin typeface="Lato" panose="020F0502020204030203" pitchFamily="34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endParaRPr lang="fr-FR" sz="20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45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F14DAEF9-5395-CE2F-1809-CF199E27F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6398" y="764033"/>
            <a:ext cx="1011644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dirty="0"/>
          </a:p>
          <a:p>
            <a:pPr algn="ctr"/>
            <a:r>
              <a:rPr lang="fr-FR" sz="2400" b="1" dirty="0">
                <a:solidFill>
                  <a:srgbClr val="C00000"/>
                </a:solidFill>
                <a:latin typeface="Lato" panose="020F0502020204030203" pitchFamily="34" charset="0"/>
              </a:rPr>
              <a:t> </a:t>
            </a:r>
            <a:r>
              <a:rPr lang="fr-FR" sz="2000" b="1" dirty="0">
                <a:solidFill>
                  <a:srgbClr val="C00000"/>
                </a:solidFill>
                <a:latin typeface="Lato" panose="020F0502020204030203" pitchFamily="34" charset="0"/>
              </a:rPr>
              <a:t>DISPOSITIFS DE PROTECTION SOCIALE A MADAGASCAR</a:t>
            </a:r>
          </a:p>
          <a:p>
            <a:pPr algn="just"/>
            <a:endParaRPr lang="fr-FR" sz="2000" dirty="0">
              <a:latin typeface="Lato" panose="020F0502020204030203" pitchFamily="34" charset="0"/>
            </a:endParaRPr>
          </a:p>
          <a:p>
            <a:pPr algn="just"/>
            <a:r>
              <a:rPr lang="fr-FR" sz="2000" b="1" dirty="0">
                <a:solidFill>
                  <a:srgbClr val="C00000"/>
                </a:solidFill>
                <a:latin typeface="Lato" panose="020F0502020204030203" pitchFamily="34" charset="0"/>
              </a:rPr>
              <a:t>Les systèmes de protection sociale </a:t>
            </a:r>
            <a:r>
              <a:rPr lang="fr-FR" sz="2000" dirty="0">
                <a:latin typeface="Lato" panose="020F0502020204030203" pitchFamily="34" charset="0"/>
              </a:rPr>
              <a:t>couvrent un large éventail de régimes contributifs et non contributifs, et divers programmes : </a:t>
            </a:r>
          </a:p>
          <a:p>
            <a:pPr algn="just"/>
            <a:endParaRPr lang="fr-FR" sz="2000" dirty="0">
              <a:latin typeface="Lato" panose="020F0502020204030203" pitchFamily="34" charset="0"/>
            </a:endParaRPr>
          </a:p>
          <a:p>
            <a:r>
              <a:rPr lang="fr-FR" sz="2000" dirty="0">
                <a:latin typeface="Lato" panose="020F0502020204030203" pitchFamily="34" charset="0"/>
              </a:rPr>
              <a:t>	* </a:t>
            </a:r>
            <a:r>
              <a:rPr lang="fr-FR" sz="2000" b="1" u="sng" dirty="0">
                <a:solidFill>
                  <a:srgbClr val="C00000"/>
                </a:solidFill>
                <a:latin typeface="Lato" panose="020F0502020204030203" pitchFamily="34" charset="0"/>
              </a:rPr>
              <a:t>Caisses de retraite</a:t>
            </a:r>
          </a:p>
          <a:p>
            <a:endParaRPr lang="fr-FR" sz="2000" b="1" u="sng" dirty="0">
              <a:solidFill>
                <a:srgbClr val="C00000"/>
              </a:solidFill>
              <a:latin typeface="Lato" panose="020F0502020204030203" pitchFamily="34" charset="0"/>
            </a:endParaRPr>
          </a:p>
          <a:p>
            <a:r>
              <a:rPr lang="fr-FR" sz="2000" dirty="0">
                <a:latin typeface="Lato" panose="020F0502020204030203" pitchFamily="34" charset="0"/>
              </a:rPr>
              <a:t>	* </a:t>
            </a:r>
            <a:r>
              <a:rPr lang="fr-FR" sz="2000" b="1" u="sng" dirty="0">
                <a:solidFill>
                  <a:srgbClr val="C00000"/>
                </a:solidFill>
                <a:latin typeface="Lato" panose="020F0502020204030203" pitchFamily="34" charset="0"/>
              </a:rPr>
              <a:t>Régime d’assurances</a:t>
            </a:r>
            <a:r>
              <a:rPr lang="fr-FR" sz="2000" b="1" u="sng" dirty="0">
                <a:latin typeface="Lato" panose="020F0502020204030203" pitchFamily="34" charset="0"/>
              </a:rPr>
              <a:t> </a:t>
            </a:r>
            <a:r>
              <a:rPr lang="fr-FR" sz="2000" dirty="0">
                <a:latin typeface="Lato" panose="020F0502020204030203" pitchFamily="34" charset="0"/>
              </a:rPr>
              <a:t>et </a:t>
            </a:r>
            <a:r>
              <a:rPr lang="fr-FR" sz="2000" b="1" u="sng" dirty="0">
                <a:solidFill>
                  <a:srgbClr val="C00000"/>
                </a:solidFill>
                <a:latin typeface="Lato" panose="020F0502020204030203" pitchFamily="34" charset="0"/>
              </a:rPr>
              <a:t>fonds de pension</a:t>
            </a:r>
          </a:p>
          <a:p>
            <a:r>
              <a:rPr lang="fr-FR" sz="2000" b="1" u="sng" dirty="0">
                <a:solidFill>
                  <a:srgbClr val="C00000"/>
                </a:solidFill>
                <a:latin typeface="Lato" panose="020F0502020204030203" pitchFamily="34" charset="0"/>
              </a:rPr>
              <a:t> </a:t>
            </a:r>
          </a:p>
          <a:p>
            <a:r>
              <a:rPr lang="fr-FR" sz="2000" dirty="0">
                <a:latin typeface="Lato" panose="020F0502020204030203" pitchFamily="34" charset="0"/>
              </a:rPr>
              <a:t>	* Programmes qui visent l’</a:t>
            </a:r>
            <a:r>
              <a:rPr lang="fr-FR" sz="2000" b="1" u="sng" dirty="0">
                <a:solidFill>
                  <a:srgbClr val="C00000"/>
                </a:solidFill>
                <a:latin typeface="Lato" panose="020F0502020204030203" pitchFamily="34" charset="0"/>
              </a:rPr>
              <a:t>accès aux services sociaux de base </a:t>
            </a:r>
          </a:p>
          <a:p>
            <a:endParaRPr lang="fr-FR" sz="2000" b="1" u="sng" dirty="0">
              <a:solidFill>
                <a:srgbClr val="C00000"/>
              </a:solidFill>
              <a:latin typeface="Lato" panose="020F0502020204030203" pitchFamily="34" charset="0"/>
            </a:endParaRPr>
          </a:p>
          <a:p>
            <a:r>
              <a:rPr lang="fr-FR" sz="2000" dirty="0">
                <a:latin typeface="Lato" panose="020F0502020204030203" pitchFamily="34" charset="0"/>
              </a:rPr>
              <a:t>	* Programmes d’</a:t>
            </a:r>
            <a:r>
              <a:rPr lang="fr-FR" sz="2000" b="1" u="sng" dirty="0">
                <a:solidFill>
                  <a:srgbClr val="C00000"/>
                </a:solidFill>
                <a:latin typeface="Lato" panose="020F0502020204030203" pitchFamily="34" charset="0"/>
              </a:rPr>
              <a:t>appui aux groupes pauvres et vulnérables </a:t>
            </a:r>
          </a:p>
          <a:p>
            <a:endParaRPr lang="fr-FR" sz="2000" b="1" u="sng" dirty="0">
              <a:solidFill>
                <a:srgbClr val="C00000"/>
              </a:solidFill>
              <a:latin typeface="Lato" panose="020F0502020204030203" pitchFamily="34" charset="0"/>
            </a:endParaRPr>
          </a:p>
          <a:p>
            <a:r>
              <a:rPr lang="fr-FR" sz="2000" dirty="0">
                <a:latin typeface="Lato" panose="020F0502020204030203" pitchFamily="34" charset="0"/>
              </a:rPr>
              <a:t>	* Programmes d’</a:t>
            </a:r>
            <a:r>
              <a:rPr lang="fr-FR" sz="2000" b="1" u="sng" dirty="0">
                <a:solidFill>
                  <a:srgbClr val="C00000"/>
                </a:solidFill>
                <a:latin typeface="Lato" panose="020F0502020204030203" pitchFamily="34" charset="0"/>
              </a:rPr>
              <a:t>assistance sociale en faveur des groupes vulnérables</a:t>
            </a:r>
            <a:r>
              <a:rPr lang="fr-FR" sz="2000" dirty="0">
                <a:latin typeface="Lato" panose="020F0502020204030203" pitchFamily="34" charset="0"/>
              </a:rPr>
              <a:t> 			 	            </a:t>
            </a:r>
          </a:p>
          <a:p>
            <a:r>
              <a:rPr lang="fr-FR" sz="2000" dirty="0">
                <a:latin typeface="Lato" panose="020F0502020204030203" pitchFamily="34" charset="0"/>
              </a:rPr>
              <a:t>            spécifiques, incluant les personnes âgées, les personnes en situation de handicap, </a:t>
            </a:r>
          </a:p>
          <a:p>
            <a:r>
              <a:rPr lang="fr-FR" sz="2000" dirty="0">
                <a:latin typeface="Lato" panose="020F0502020204030203" pitchFamily="34" charset="0"/>
              </a:rPr>
              <a:t>            les enfants et les femmes. </a:t>
            </a:r>
          </a:p>
          <a:p>
            <a:pPr algn="just"/>
            <a:r>
              <a:rPr lang="fr-FR" sz="2400" dirty="0">
                <a:latin typeface="Lato" panose="020F0502020204030203" pitchFamily="34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endParaRPr lang="fr-FR" sz="20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48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F14DAEF9-5395-CE2F-1809-CF199E27F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6398" y="764033"/>
            <a:ext cx="1011644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dirty="0"/>
          </a:p>
          <a:p>
            <a:pPr algn="ctr"/>
            <a:r>
              <a:rPr lang="fr-FR" sz="2400" b="1" dirty="0">
                <a:solidFill>
                  <a:srgbClr val="C00000"/>
                </a:solidFill>
                <a:latin typeface="Lato" panose="020F0502020204030203" pitchFamily="34" charset="0"/>
              </a:rPr>
              <a:t> </a:t>
            </a:r>
            <a:r>
              <a:rPr lang="fr-FR" sz="2000" b="1" dirty="0">
                <a:solidFill>
                  <a:srgbClr val="C00000"/>
                </a:solidFill>
                <a:latin typeface="Lato" panose="020F0502020204030203" pitchFamily="34" charset="0"/>
              </a:rPr>
              <a:t>DISPOSITIFS DE PROTECTION SOCIALE A MADAGASCAR</a:t>
            </a:r>
          </a:p>
          <a:p>
            <a:pPr algn="just"/>
            <a:endParaRPr lang="fr-FR" sz="2000" dirty="0">
              <a:latin typeface="Lato" panose="020F0502020204030203" pitchFamily="34" charset="0"/>
            </a:endParaRPr>
          </a:p>
          <a:p>
            <a:pPr algn="just"/>
            <a:endParaRPr lang="fr-FR" sz="2000" dirty="0">
              <a:latin typeface="Lato" panose="020F0502020204030203" pitchFamily="34" charset="0"/>
            </a:endParaRPr>
          </a:p>
          <a:p>
            <a:r>
              <a:rPr lang="fr-FR" sz="2000" dirty="0">
                <a:latin typeface="Lato" panose="020F0502020204030203" pitchFamily="34" charset="0"/>
              </a:rPr>
              <a:t>	</a:t>
            </a:r>
            <a:endParaRPr lang="fr-FR" sz="2400" dirty="0">
              <a:latin typeface="Lato" panose="020F0502020204030203" pitchFamily="34" charset="0"/>
            </a:endParaRPr>
          </a:p>
          <a:p>
            <a:pPr marL="285750" indent="-285750" algn="just">
              <a:buFontTx/>
              <a:buChar char="-"/>
            </a:pPr>
            <a:endParaRPr lang="fr-FR" sz="2000" dirty="0">
              <a:latin typeface="Lato" panose="020F0502020204030203" pitchFamily="34" charset="0"/>
            </a:endParaRPr>
          </a:p>
        </p:txBody>
      </p:sp>
      <p:sp>
        <p:nvSpPr>
          <p:cNvPr id="3" name="Right Arrow Callout 2"/>
          <p:cNvSpPr/>
          <p:nvPr/>
        </p:nvSpPr>
        <p:spPr>
          <a:xfrm>
            <a:off x="597876" y="1880948"/>
            <a:ext cx="1644161" cy="189974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Lato" panose="020F0502020204030203" pitchFamily="34" charset="0"/>
              </a:rPr>
              <a:t>NON CONTRIBUTIVE</a:t>
            </a:r>
          </a:p>
        </p:txBody>
      </p:sp>
      <p:sp>
        <p:nvSpPr>
          <p:cNvPr id="7" name="Right Arrow Callout 6"/>
          <p:cNvSpPr/>
          <p:nvPr/>
        </p:nvSpPr>
        <p:spPr>
          <a:xfrm>
            <a:off x="597877" y="4281854"/>
            <a:ext cx="1644160" cy="130126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Lato" panose="020F0502020204030203" pitchFamily="34" charset="0"/>
              </a:rPr>
              <a:t>CONTRIBUTIVE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90446" y="1819403"/>
            <a:ext cx="153865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ASSISTANCE SOCIALE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90444" y="2976753"/>
            <a:ext cx="1538653" cy="812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SERVICE D’ACTION SOCIALE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690443" y="4571999"/>
            <a:ext cx="153865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SECURITE SOCIALE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92491" y="1687780"/>
            <a:ext cx="3361309" cy="2897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Lato" panose="020F0502020204030203" pitchFamily="34" charset="0"/>
              </a:rPr>
              <a:t>TRAVAUX HIMO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92491" y="2104320"/>
            <a:ext cx="3361309" cy="3513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Lato" panose="020F0502020204030203" pitchFamily="34" charset="0"/>
              </a:rPr>
              <a:t>TRANSFERTS SOCIAUX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92492" y="2536633"/>
            <a:ext cx="4524070" cy="3943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Lato" panose="020F0502020204030203" pitchFamily="34" charset="0"/>
              </a:rPr>
              <a:t>PROGRAMMES D’AIDES EN CAS DE SINISTRES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92490" y="3220635"/>
            <a:ext cx="4524072" cy="2897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Lato" panose="020F0502020204030203" pitchFamily="34" charset="0"/>
              </a:rPr>
              <a:t>DISPOSITIFS DE PRISE EN CHARGE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92490" y="3536625"/>
            <a:ext cx="4524072" cy="2897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Lato" panose="020F0502020204030203" pitchFamily="34" charset="0"/>
              </a:rPr>
              <a:t>MESURES D’ACCOMPAGNEMENT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92490" y="4609933"/>
            <a:ext cx="4524072" cy="2897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Lato" panose="020F0502020204030203" pitchFamily="34" charset="0"/>
              </a:rPr>
              <a:t>PREVOYANCE SOCIALE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92490" y="5196612"/>
            <a:ext cx="4524072" cy="2897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Lato" panose="020F0502020204030203" pitchFamily="34" charset="0"/>
              </a:rPr>
              <a:t>ASSURANCES SOCIALES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079953" y="1560233"/>
            <a:ext cx="1538653" cy="23471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Lato" panose="020F0502020204030203" pitchFamily="34" charset="0"/>
              </a:rPr>
              <a:t>PLUS PAUVRES ET VULNERABLES, PERSONNES AGEES, EN SITUATION D’HANDICAP, ENFANTS, FEMMES…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079954" y="4609934"/>
            <a:ext cx="1538653" cy="8764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Lato" panose="020F0502020204030203" pitchFamily="34" charset="0"/>
              </a:rPr>
              <a:t>TRAVAILLEURS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7875" y="5735114"/>
            <a:ext cx="11020731" cy="2897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Lato" panose="020F0502020204030203" pitchFamily="34" charset="0"/>
              </a:rPr>
              <a:t>CADRE LEGAL, INSTITUTIONNEL ET DE MISE EN OEUVRE</a:t>
            </a:r>
          </a:p>
        </p:txBody>
      </p:sp>
    </p:spTree>
    <p:extLst>
      <p:ext uri="{BB962C8B-B14F-4D97-AF65-F5344CB8AC3E}">
        <p14:creationId xmlns:p14="http://schemas.microsoft.com/office/powerpoint/2010/main" val="91012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F14DAEF9-5395-CE2F-1809-CF199E27F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8267" y="725605"/>
            <a:ext cx="1004627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rgbClr val="C00000"/>
                </a:solidFill>
                <a:latin typeface="Lato" panose="020F0502020204030203" pitchFamily="34" charset="0"/>
              </a:rPr>
              <a:t>FORCES ET FAIBLESSES DE CES DISPOSITIFS DE PROTECTION SOCIALE</a:t>
            </a:r>
          </a:p>
          <a:p>
            <a:pPr algn="ctr"/>
            <a:r>
              <a:rPr lang="fr-FR" sz="2000" b="1" dirty="0">
                <a:solidFill>
                  <a:srgbClr val="C00000"/>
                </a:solidFill>
                <a:latin typeface="Lato" panose="020F0502020204030203" pitchFamily="34" charset="0"/>
              </a:rPr>
              <a:t>(2019 – 2023) </a:t>
            </a:r>
          </a:p>
          <a:p>
            <a:pPr algn="just"/>
            <a:endParaRPr lang="fr-FR" sz="2000" dirty="0">
              <a:latin typeface="Lato" panose="020F0502020204030203" pitchFamily="34" charset="0"/>
            </a:endParaRPr>
          </a:p>
          <a:p>
            <a:pPr algn="just"/>
            <a:r>
              <a:rPr lang="fr-FR" sz="2000" dirty="0">
                <a:latin typeface="Lato" panose="020F0502020204030203" pitchFamily="34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endParaRPr lang="fr-FR" sz="2000" dirty="0">
              <a:latin typeface="Lato" panose="020F0502020204030203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170059"/>
              </p:ext>
            </p:extLst>
          </p:nvPr>
        </p:nvGraphicFramePr>
        <p:xfrm>
          <a:off x="768267" y="2066574"/>
          <a:ext cx="8953096" cy="4096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6548">
                  <a:extLst>
                    <a:ext uri="{9D8B030D-6E8A-4147-A177-3AD203B41FA5}">
                      <a16:colId xmlns:a16="http://schemas.microsoft.com/office/drawing/2014/main" val="2669379661"/>
                    </a:ext>
                  </a:extLst>
                </a:gridCol>
                <a:gridCol w="4476548">
                  <a:extLst>
                    <a:ext uri="{9D8B030D-6E8A-4147-A177-3AD203B41FA5}">
                      <a16:colId xmlns:a16="http://schemas.microsoft.com/office/drawing/2014/main" val="173116639"/>
                    </a:ext>
                  </a:extLst>
                </a:gridCol>
              </a:tblGrid>
              <a:tr h="349842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Lato" panose="020F0502020204030203" pitchFamily="34" charset="0"/>
                        </a:rPr>
                        <a:t>FORCES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Lato" panose="020F0502020204030203" pitchFamily="34" charset="0"/>
                        </a:rPr>
                        <a:t>FAIBLESSES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718415"/>
                  </a:ext>
                </a:extLst>
              </a:tr>
              <a:tr h="374699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Les différents </a:t>
                      </a:r>
                      <a:r>
                        <a:rPr lang="fr-FR" sz="1600" b="1" i="0" u="none" strike="noStrike" kern="1200" baseline="0" dirty="0">
                          <a:solidFill>
                            <a:srgbClr val="459C5B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programmes apportent des réponses à la couverture d’une partie des besoins des groupes les plus vulnérables</a:t>
                      </a:r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. Le système compte sur les compétences des acteurs.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600" b="0" i="0" u="none" strike="noStrike" kern="1200" baseline="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La </a:t>
                      </a:r>
                      <a:r>
                        <a:rPr lang="fr-FR" sz="1600" b="1" i="0" u="none" strike="noStrike" kern="1200" baseline="0" dirty="0">
                          <a:solidFill>
                            <a:srgbClr val="459C5B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disponibilité des outils </a:t>
                      </a:r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permet de mener le ciblage des bénéficiaires, le suivi et l’évaluation au niveau des différents acteurs. </a:t>
                      </a:r>
                      <a:endParaRPr lang="fr-FR" sz="160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600" b="1" i="0" u="none" strike="noStrike" kern="1200" baseline="0" dirty="0">
                          <a:solidFill>
                            <a:srgbClr val="459C5B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L’accès des populations pauvres et vulnérables aux régimes contributifs ou non contributifs</a:t>
                      </a:r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 et la couverture géographique des programmes sont significativement limitées, ne permettant pas de juguler l’enlisement dans la pauvreté.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600" b="1" i="0" u="none" strike="noStrike" kern="1200" baseline="0" dirty="0">
                          <a:solidFill>
                            <a:srgbClr val="459C5B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La dispersion et la fragmentation des programmes justifient l’insuffisance de coordination dans la planification</a:t>
                      </a:r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, la mise en œuvre, le suivi et l’évaluation des actions.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600" b="1" i="0" u="none" strike="noStrike" kern="1200" baseline="0" dirty="0">
                          <a:solidFill>
                            <a:srgbClr val="459C5B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L’absence d’un système de collecte des données/informations </a:t>
                      </a:r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ne permet pas d’apprécier les interventions au niveau national. </a:t>
                      </a:r>
                      <a:endParaRPr lang="fr-FR" sz="160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492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718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F14DAEF9-5395-CE2F-1809-CF199E27F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04601" y="981490"/>
            <a:ext cx="9111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C00000"/>
                </a:solidFill>
                <a:latin typeface="Lato" panose="020F0502020204030203" pitchFamily="34" charset="0"/>
              </a:rPr>
              <a:t>Stratégie Nationale de Protection Sociale (SNPS) 2019-2023</a:t>
            </a:r>
          </a:p>
          <a:p>
            <a:pPr algn="ctr"/>
            <a:r>
              <a:rPr lang="fr-FR" sz="2400" b="1" dirty="0">
                <a:solidFill>
                  <a:srgbClr val="C00000"/>
                </a:solidFill>
                <a:latin typeface="Lato" panose="020F0502020204030203" pitchFamily="34" charset="0"/>
              </a:rPr>
              <a:t>BILAN DES INTERVENTIONS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04445" y="2077971"/>
            <a:ext cx="2253553" cy="13340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latin typeface="Lato" panose="020F0502020204030203" pitchFamily="34" charset="0"/>
              </a:rPr>
              <a:t>Transferts monétaires pour le développement humain </a:t>
            </a:r>
          </a:p>
          <a:p>
            <a:pPr algn="ctr"/>
            <a:endParaRPr lang="fr-FR" sz="1100" b="1" dirty="0">
              <a:latin typeface="Lato" panose="020F0502020204030203" pitchFamily="34" charset="0"/>
            </a:endParaRPr>
          </a:p>
          <a:p>
            <a:pPr algn="ctr"/>
            <a:r>
              <a:rPr lang="fr-FR" sz="1100" b="1" dirty="0">
                <a:latin typeface="Lato" panose="020F0502020204030203" pitchFamily="34" charset="0"/>
              </a:rPr>
              <a:t>(mis en œuvre par FID)</a:t>
            </a:r>
          </a:p>
          <a:p>
            <a:pPr algn="ctr"/>
            <a:r>
              <a:rPr lang="fr-FR" sz="1100" b="1" dirty="0">
                <a:latin typeface="Lato" panose="020F0502020204030203" pitchFamily="34" charset="0"/>
              </a:rPr>
              <a:t>11 régions </a:t>
            </a:r>
          </a:p>
          <a:p>
            <a:pPr algn="ctr"/>
            <a:r>
              <a:rPr lang="fr-FR" sz="1100" b="1" dirty="0">
                <a:latin typeface="Lato" panose="020F0502020204030203" pitchFamily="34" charset="0"/>
              </a:rPr>
              <a:t>213.400 ménages bénéficiaires.</a:t>
            </a:r>
          </a:p>
          <a:p>
            <a:pPr algn="ctr"/>
            <a:endParaRPr lang="fr-FR" sz="1000" b="1" dirty="0">
              <a:latin typeface="Lato" panose="020F050202020403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4445" y="3622431"/>
            <a:ext cx="2253553" cy="270803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dirty="0">
              <a:latin typeface="Lato" panose="020F0502020204030203" pitchFamily="34" charset="0"/>
            </a:endParaRPr>
          </a:p>
          <a:p>
            <a:pPr algn="ctr"/>
            <a:r>
              <a:rPr lang="fr-FR" sz="1000" b="1" dirty="0">
                <a:latin typeface="Lato" panose="020F0502020204030203" pitchFamily="34" charset="0"/>
              </a:rPr>
              <a:t>DISPOSITIF GUICHET SOCIAL</a:t>
            </a:r>
          </a:p>
          <a:p>
            <a:pPr algn="ctr"/>
            <a:endParaRPr lang="fr-FR" sz="1000" b="1" dirty="0">
              <a:latin typeface="Lato" panose="020F0502020204030203" pitchFamily="34" charset="0"/>
            </a:endParaRPr>
          </a:p>
          <a:p>
            <a:pPr algn="ctr"/>
            <a:r>
              <a:rPr lang="fr-FR" sz="1000" b="1" dirty="0">
                <a:latin typeface="Lato" panose="020F0502020204030203" pitchFamily="34" charset="0"/>
              </a:rPr>
              <a:t>(Point d’entrée pour l’accompagnement des ménages, de leur servir de point de référencement et orientation)</a:t>
            </a:r>
          </a:p>
          <a:p>
            <a:pPr algn="ctr"/>
            <a:endParaRPr lang="fr-FR" sz="1000" b="1" dirty="0">
              <a:latin typeface="Lato" panose="020F0502020204030203" pitchFamily="34" charset="0"/>
            </a:endParaRPr>
          </a:p>
          <a:p>
            <a:pPr algn="ctr"/>
            <a:r>
              <a:rPr lang="fr-FR" sz="1000" b="1" dirty="0">
                <a:latin typeface="Lato" panose="020F0502020204030203" pitchFamily="34" charset="0"/>
              </a:rPr>
              <a:t>Au niveau Districts et Communes</a:t>
            </a:r>
          </a:p>
          <a:p>
            <a:pPr algn="ctr"/>
            <a:endParaRPr lang="fr-FR" sz="1000" b="1" dirty="0">
              <a:latin typeface="Lato" panose="020F0502020204030203" pitchFamily="34" charset="0"/>
            </a:endParaRPr>
          </a:p>
          <a:p>
            <a:pPr algn="ctr"/>
            <a:r>
              <a:rPr lang="fr-FR" sz="1000" b="1" dirty="0">
                <a:latin typeface="Lato" panose="020F0502020204030203" pitchFamily="34" charset="0"/>
              </a:rPr>
              <a:t>Sous la Supervision de la Direction Régionale de la Population</a:t>
            </a:r>
          </a:p>
          <a:p>
            <a:pPr algn="ctr"/>
            <a:endParaRPr lang="fr-FR" sz="1000" b="1" dirty="0">
              <a:latin typeface="Lato" panose="020F0502020204030203" pitchFamily="34" charset="0"/>
            </a:endParaRPr>
          </a:p>
          <a:p>
            <a:pPr algn="ctr"/>
            <a:endParaRPr lang="fr-FR" sz="1000" b="1" dirty="0">
              <a:latin typeface="Lato" panose="020F050202020403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78003" y="5220329"/>
            <a:ext cx="2695259" cy="1110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Lato" panose="020F0502020204030203" pitchFamily="34" charset="0"/>
              </a:rPr>
              <a:t>SERVICES</a:t>
            </a:r>
          </a:p>
          <a:p>
            <a:pPr algn="ctr"/>
            <a:endParaRPr lang="fr-FR" sz="1000" b="1" dirty="0">
              <a:latin typeface="Lato" panose="020F0502020204030203" pitchFamily="34" charset="0"/>
            </a:endParaRPr>
          </a:p>
          <a:p>
            <a:pPr algn="ctr"/>
            <a:r>
              <a:rPr lang="fr-FR" sz="1000" b="1" dirty="0">
                <a:latin typeface="Lato" panose="020F0502020204030203" pitchFamily="34" charset="0"/>
              </a:rPr>
              <a:t>Éducation :</a:t>
            </a:r>
          </a:p>
          <a:p>
            <a:pPr algn="ctr"/>
            <a:r>
              <a:rPr lang="fr-FR" sz="1000" b="1" dirty="0">
                <a:latin typeface="Lato" panose="020F0502020204030203" pitchFamily="34" charset="0"/>
              </a:rPr>
              <a:t>Kits scolaires et cantines scolaires (1 100 écoles dans le Sud et à Tana)</a:t>
            </a:r>
          </a:p>
          <a:p>
            <a:pPr algn="ctr"/>
            <a:endParaRPr lang="fr-FR" sz="1000" b="1" dirty="0">
              <a:latin typeface="Lato" panose="020F0502020204030203" pitchFamily="34" charset="0"/>
            </a:endParaRPr>
          </a:p>
          <a:p>
            <a:pPr algn="ctr"/>
            <a:r>
              <a:rPr lang="fr-FR" sz="1000" b="1" dirty="0">
                <a:latin typeface="Lato" panose="020F0502020204030203" pitchFamily="34" charset="0"/>
              </a:rPr>
              <a:t>Santé : Fonds d’équité FANOME 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178003" y="3620780"/>
            <a:ext cx="2695259" cy="15099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Lato" panose="020F0502020204030203" pitchFamily="34" charset="0"/>
              </a:rPr>
              <a:t>Protection sociale réactive aux chocs (PSRC) </a:t>
            </a:r>
          </a:p>
          <a:p>
            <a:pPr algn="ctr"/>
            <a:r>
              <a:rPr lang="fr-FR" sz="1000" dirty="0">
                <a:latin typeface="Lato" panose="020F0502020204030203" pitchFamily="34" charset="0"/>
              </a:rPr>
              <a:t>(capacité du système de protection sociale à fournir un filet de sécurité pour répondre aux besoins des individus et des ménages touchés par des événements imprévus ou des crises )</a:t>
            </a:r>
          </a:p>
          <a:p>
            <a:pPr algn="ctr"/>
            <a:r>
              <a:rPr lang="fr-FR" sz="1000" dirty="0">
                <a:latin typeface="Lato" panose="020F0502020204030203" pitchFamily="34" charset="0"/>
              </a:rPr>
              <a:t>Sous le Leadership du Ministère de la Population &amp; BNGRC</a:t>
            </a:r>
          </a:p>
          <a:p>
            <a:pPr algn="ctr"/>
            <a:endParaRPr lang="fr-FR" sz="1000" b="1" dirty="0">
              <a:latin typeface="Lato" panose="020F0502020204030203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78004" y="2077971"/>
            <a:ext cx="2695258" cy="133406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latin typeface="Lato" panose="020F0502020204030203" pitchFamily="34" charset="0"/>
              </a:rPr>
              <a:t>Argent Contre Travail Productifs ou Filets Sociaux Productifs</a:t>
            </a:r>
          </a:p>
          <a:p>
            <a:pPr algn="ctr"/>
            <a:endParaRPr lang="fr-FR" sz="1100" b="1" dirty="0">
              <a:latin typeface="Lato" panose="020F0502020204030203" pitchFamily="34" charset="0"/>
            </a:endParaRPr>
          </a:p>
          <a:p>
            <a:pPr algn="ctr"/>
            <a:r>
              <a:rPr lang="fr-FR" sz="1100" b="1" dirty="0">
                <a:latin typeface="Lato" panose="020F0502020204030203" pitchFamily="34" charset="0"/>
              </a:rPr>
              <a:t>(mis en œuvre par FID)</a:t>
            </a:r>
          </a:p>
          <a:p>
            <a:pPr algn="ctr"/>
            <a:r>
              <a:rPr lang="fr-FR" sz="1100" b="1" dirty="0">
                <a:latin typeface="Lato" panose="020F0502020204030203" pitchFamily="34" charset="0"/>
              </a:rPr>
              <a:t>12 régions </a:t>
            </a:r>
          </a:p>
          <a:p>
            <a:pPr algn="ctr"/>
            <a:r>
              <a:rPr lang="fr-FR" sz="1100" b="1" dirty="0">
                <a:latin typeface="Lato" panose="020F0502020204030203" pitchFamily="34" charset="0"/>
              </a:rPr>
              <a:t>117 772 ménages bénéficiaires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02867" y="3595539"/>
            <a:ext cx="2774077" cy="172380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dirty="0">
              <a:latin typeface="Lato" panose="020F0502020204030203" pitchFamily="34" charset="0"/>
            </a:endParaRPr>
          </a:p>
          <a:p>
            <a:pPr algn="ctr"/>
            <a:endParaRPr lang="fr-FR" sz="1000" b="1" dirty="0">
              <a:latin typeface="Lato" panose="020F0502020204030203" pitchFamily="34" charset="0"/>
            </a:endParaRPr>
          </a:p>
          <a:p>
            <a:pPr algn="ctr"/>
            <a:endParaRPr lang="fr-FR" sz="1000" b="1" dirty="0">
              <a:latin typeface="Lato" panose="020F0502020204030203" pitchFamily="34" charset="0"/>
            </a:endParaRPr>
          </a:p>
          <a:p>
            <a:pPr algn="ctr"/>
            <a:endParaRPr lang="fr-FR" sz="1000" b="1" dirty="0">
              <a:latin typeface="Lato" panose="020F0502020204030203" pitchFamily="34" charset="0"/>
            </a:endParaRPr>
          </a:p>
          <a:p>
            <a:pPr algn="ctr"/>
            <a:r>
              <a:rPr lang="fr-FR" sz="1000" b="1" dirty="0">
                <a:latin typeface="Lato" panose="020F0502020204030203" pitchFamily="34" charset="0"/>
              </a:rPr>
              <a:t>Transferts anticipatifs et adaptatifs :</a:t>
            </a:r>
          </a:p>
          <a:p>
            <a:pPr algn="ctr"/>
            <a:endParaRPr lang="fr-FR" sz="1000" b="1" dirty="0">
              <a:latin typeface="Lato" panose="020F0502020204030203" pitchFamily="34" charset="0"/>
            </a:endParaRPr>
          </a:p>
          <a:p>
            <a:pPr algn="ctr"/>
            <a:r>
              <a:rPr lang="fr-FR" sz="1000" b="1" dirty="0">
                <a:latin typeface="Lato" panose="020F0502020204030203" pitchFamily="34" charset="0"/>
              </a:rPr>
              <a:t>PAM  et autres acteurs : établis des mesures anticipatoires </a:t>
            </a:r>
          </a:p>
          <a:p>
            <a:pPr algn="ctr"/>
            <a:endParaRPr lang="fr-FR" sz="1000" b="1" dirty="0">
              <a:latin typeface="Lato" panose="020F0502020204030203" pitchFamily="34" charset="0"/>
            </a:endParaRPr>
          </a:p>
          <a:p>
            <a:pPr algn="ctr"/>
            <a:r>
              <a:rPr lang="fr-FR" sz="1000" b="1" dirty="0">
                <a:latin typeface="Lato" panose="020F0502020204030203" pitchFamily="34" charset="0"/>
              </a:rPr>
              <a:t>FAO et autres acteurs : approche destinée à des familles avec des moyens de production et combinant l’anticipation, la préparation, l’adaptation, la réponse et la productivité</a:t>
            </a:r>
          </a:p>
          <a:p>
            <a:pPr algn="ctr"/>
            <a:endParaRPr lang="fr-FR" sz="1000" b="1" dirty="0">
              <a:latin typeface="Lato" panose="020F0502020204030203" pitchFamily="34" charset="0"/>
            </a:endParaRPr>
          </a:p>
          <a:p>
            <a:pPr algn="ctr"/>
            <a:endParaRPr lang="fr-FR" sz="1000" b="1" dirty="0">
              <a:latin typeface="Lato" panose="020F0502020204030203" pitchFamily="34" charset="0"/>
            </a:endParaRPr>
          </a:p>
          <a:p>
            <a:pPr algn="ctr"/>
            <a:endParaRPr lang="fr-FR" sz="1000" b="1" dirty="0">
              <a:latin typeface="Lato" panose="020F0502020204030203" pitchFamily="34" charset="0"/>
            </a:endParaRPr>
          </a:p>
          <a:p>
            <a:pPr algn="ctr"/>
            <a:endParaRPr lang="fr-FR" sz="1000" b="1" dirty="0">
              <a:latin typeface="Lato" panose="020F0502020204030203" pitchFamily="34" charset="0"/>
            </a:endParaRPr>
          </a:p>
          <a:p>
            <a:pPr algn="ctr"/>
            <a:r>
              <a:rPr lang="fr-FR" sz="1000" b="1" dirty="0">
                <a:latin typeface="Lato" panose="020F0502020204030203" pitchFamily="34" charset="0"/>
              </a:rPr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9524" y="2035460"/>
            <a:ext cx="2797421" cy="137657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Lato" panose="020F0502020204030203" pitchFamily="34" charset="0"/>
              </a:rPr>
              <a:t>Filets sociaux urbains</a:t>
            </a:r>
          </a:p>
          <a:p>
            <a:pPr algn="ctr"/>
            <a:r>
              <a:rPr lang="fr-FR" sz="1200" b="1" dirty="0">
                <a:latin typeface="Lato" panose="020F0502020204030203" pitchFamily="34" charset="0"/>
              </a:rPr>
              <a:t>(mis en œuvre par FID) en complément aux interventions du Gouvernement sur la réponse au </a:t>
            </a:r>
            <a:r>
              <a:rPr lang="fr-FR" sz="1200" b="1" dirty="0" err="1">
                <a:latin typeface="Lato" panose="020F0502020204030203" pitchFamily="34" charset="0"/>
              </a:rPr>
              <a:t>Covid</a:t>
            </a:r>
            <a:r>
              <a:rPr lang="fr-FR" sz="1200" b="1" dirty="0">
                <a:latin typeface="Lato" panose="020F0502020204030203" pitchFamily="34" charset="0"/>
              </a:rPr>
              <a:t> 19 (</a:t>
            </a:r>
            <a:r>
              <a:rPr lang="fr-FR" sz="1200" b="1" dirty="0" err="1">
                <a:latin typeface="Lato" panose="020F0502020204030203" pitchFamily="34" charset="0"/>
              </a:rPr>
              <a:t>Tosika</a:t>
            </a:r>
            <a:r>
              <a:rPr lang="fr-FR" sz="1200" b="1" dirty="0">
                <a:latin typeface="Lato" panose="020F0502020204030203" pitchFamily="34" charset="0"/>
              </a:rPr>
              <a:t> </a:t>
            </a:r>
            <a:r>
              <a:rPr lang="fr-FR" sz="1200" b="1" dirty="0" err="1">
                <a:latin typeface="Lato" panose="020F0502020204030203" pitchFamily="34" charset="0"/>
              </a:rPr>
              <a:t>Fameno</a:t>
            </a:r>
            <a:r>
              <a:rPr lang="fr-FR" sz="1200" b="1" dirty="0">
                <a:latin typeface="Lato" panose="020F0502020204030203" pitchFamily="34" charset="0"/>
              </a:rPr>
              <a:t>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8862" y="5442438"/>
            <a:ext cx="2708082" cy="8101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latin typeface="Lato" panose="020F0502020204030203" pitchFamily="34" charset="0"/>
              </a:rPr>
              <a:t>NUTRITION</a:t>
            </a:r>
          </a:p>
          <a:p>
            <a:pPr algn="ctr"/>
            <a:endParaRPr lang="fr-FR" sz="1100" b="1" dirty="0">
              <a:latin typeface="Lato" panose="020F0502020204030203" pitchFamily="34" charset="0"/>
            </a:endParaRPr>
          </a:p>
          <a:p>
            <a:pPr algn="ctr"/>
            <a:r>
              <a:rPr lang="fr-FR" sz="1100" b="1" dirty="0">
                <a:latin typeface="Lato" panose="020F0502020204030203" pitchFamily="34" charset="0"/>
              </a:rPr>
              <a:t>Plan National d’Action Multisectorielle pour la Nutrition (2022-2026)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496950" y="2005725"/>
            <a:ext cx="2334773" cy="245197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latin typeface="Lato" panose="020F0502020204030203" pitchFamily="34" charset="0"/>
              </a:rPr>
              <a:t>Allocations universelles</a:t>
            </a:r>
          </a:p>
          <a:p>
            <a:pPr algn="ctr"/>
            <a:r>
              <a:rPr lang="fr-FR" sz="1100" b="1" dirty="0">
                <a:latin typeface="Lato" panose="020F0502020204030203" pitchFamily="34" charset="0"/>
              </a:rPr>
              <a:t>pour l’Enfant et d’Allocation d’Egalité des Chances</a:t>
            </a:r>
          </a:p>
          <a:p>
            <a:pPr algn="ctr"/>
            <a:r>
              <a:rPr lang="fr-FR" sz="1100" b="1" dirty="0">
                <a:latin typeface="Lato" panose="020F0502020204030203" pitchFamily="34" charset="0"/>
              </a:rPr>
              <a:t>(protection sociale aux femmes enceintes, aux enfants et aux personnes vivant avec handicap) – mis en œuvre par FID  </a:t>
            </a:r>
          </a:p>
          <a:p>
            <a:pPr algn="ctr"/>
            <a:endParaRPr lang="fr-FR" sz="1100" b="1" dirty="0">
              <a:latin typeface="Lato" panose="020F0502020204030203" pitchFamily="34" charset="0"/>
            </a:endParaRPr>
          </a:p>
          <a:p>
            <a:pPr algn="ctr"/>
            <a:r>
              <a:rPr lang="fr-FR" sz="1100" b="1" dirty="0">
                <a:latin typeface="Lato" panose="020F0502020204030203" pitchFamily="34" charset="0"/>
              </a:rPr>
              <a:t>120.000 ménages  touchés </a:t>
            </a:r>
          </a:p>
          <a:p>
            <a:pPr algn="ctr"/>
            <a:r>
              <a:rPr lang="fr-FR" sz="1100" b="1" dirty="0">
                <a:latin typeface="Lato" panose="020F0502020204030203" pitchFamily="34" charset="0"/>
              </a:rPr>
              <a:t>L’allocation enfant est de USD 2.5/mois et de USD7.5/mois pour le handicap</a:t>
            </a:r>
          </a:p>
          <a:p>
            <a:pPr algn="ctr"/>
            <a:endParaRPr lang="fr-FR" sz="1000" b="1" dirty="0">
              <a:latin typeface="Lato" panose="020F0502020204030203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496950" y="4650938"/>
            <a:ext cx="2434212" cy="160164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latin typeface="Lato" panose="020F0502020204030203" pitchFamily="34" charset="0"/>
              </a:rPr>
              <a:t>SECURITE SOCIALE</a:t>
            </a:r>
            <a:endParaRPr lang="fr-FR" sz="1100" b="1" dirty="0">
              <a:latin typeface="Lato" panose="020F0502020204030203" pitchFamily="34" charset="0"/>
            </a:endParaRPr>
          </a:p>
          <a:p>
            <a:pPr algn="ctr"/>
            <a:endParaRPr lang="fr-FR" sz="1100" b="1" dirty="0">
              <a:latin typeface="Lato" panose="020F0502020204030203" pitchFamily="34" charset="0"/>
            </a:endParaRPr>
          </a:p>
          <a:p>
            <a:pPr lvl="0" algn="ctr"/>
            <a:r>
              <a:rPr lang="fr-FR" sz="1100" b="1" dirty="0">
                <a:latin typeface="Lato" panose="020F0502020204030203" pitchFamily="34" charset="0"/>
              </a:rPr>
              <a:t>Accidents du travail et maladies professionnelles (AT)</a:t>
            </a:r>
            <a:endParaRPr lang="fr-FR" sz="1100" dirty="0">
              <a:latin typeface="Lato" panose="020F0502020204030203" pitchFamily="34" charset="0"/>
            </a:endParaRPr>
          </a:p>
          <a:p>
            <a:pPr lvl="0" algn="ctr"/>
            <a:r>
              <a:rPr lang="fr-FR" sz="1100" b="1" dirty="0">
                <a:latin typeface="Lato" panose="020F0502020204030203" pitchFamily="34" charset="0"/>
              </a:rPr>
              <a:t>Vieillesse, invalidité, décès (survivants) (pensions) </a:t>
            </a:r>
            <a:endParaRPr lang="fr-FR" sz="1100" dirty="0">
              <a:latin typeface="Lato" panose="020F0502020204030203" pitchFamily="34" charset="0"/>
            </a:endParaRPr>
          </a:p>
          <a:p>
            <a:pPr lvl="0" algn="ctr"/>
            <a:r>
              <a:rPr lang="fr-FR" sz="1100" b="1" dirty="0">
                <a:latin typeface="Lato" panose="020F0502020204030203" pitchFamily="34" charset="0"/>
              </a:rPr>
              <a:t>Prestations familiales (PF)</a:t>
            </a:r>
            <a:endParaRPr lang="fr-FR" sz="1100" dirty="0">
              <a:latin typeface="Lato" panose="020F0502020204030203" pitchFamily="34" charset="0"/>
            </a:endParaRPr>
          </a:p>
          <a:p>
            <a:pPr algn="ctr"/>
            <a:endParaRPr lang="fr-FR" sz="1100" b="1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845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F14DAEF9-5395-CE2F-1809-CF199E27F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6543" y="979960"/>
            <a:ext cx="10245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solidFill>
                  <a:srgbClr val="C00000"/>
                </a:solidFill>
                <a:latin typeface="Lato" panose="020F0502020204030203" pitchFamily="34" charset="0"/>
              </a:rPr>
              <a:t>LES AXES STRATEGIQUES D’INTERVENTIONS  EN PROTECTION SOCIALE 2024-2030</a:t>
            </a:r>
            <a:r>
              <a:rPr lang="fr-FR" sz="1600" dirty="0">
                <a:latin typeface="Lato" panose="020F0502020204030203" pitchFamily="34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6182" y="1405596"/>
            <a:ext cx="3279531" cy="6273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Lato" panose="020F0502020204030203" pitchFamily="34" charset="0"/>
              </a:rPr>
              <a:t>Objectif 1 :</a:t>
            </a:r>
          </a:p>
          <a:p>
            <a:pPr algn="ctr"/>
            <a:r>
              <a:rPr lang="fr-FR" sz="1200" b="1" dirty="0">
                <a:latin typeface="Lato" panose="020F0502020204030203" pitchFamily="34" charset="0"/>
              </a:rPr>
              <a:t>Promouvoir et faciliter la mise en œuvre des programmes et services sociaux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180007" y="1398553"/>
            <a:ext cx="3263413" cy="641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Lato" panose="020F0502020204030203" pitchFamily="34" charset="0"/>
              </a:rPr>
              <a:t>Objectif 2 :</a:t>
            </a:r>
          </a:p>
          <a:p>
            <a:pPr algn="ctr"/>
            <a:r>
              <a:rPr lang="fr-FR" sz="1200" b="1" dirty="0">
                <a:latin typeface="Lato" panose="020F0502020204030203" pitchFamily="34" charset="0"/>
              </a:rPr>
              <a:t>RENFORCER LES CAPACITES DE RESILIENCE DES MENAGES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97715" y="1382457"/>
            <a:ext cx="3297116" cy="6575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Lato" panose="020F0502020204030203" pitchFamily="34" charset="0"/>
              </a:rPr>
              <a:t>Objectif 3 :</a:t>
            </a:r>
          </a:p>
          <a:p>
            <a:pPr algn="ctr"/>
            <a:r>
              <a:rPr lang="fr-FR" sz="1200" b="1" dirty="0">
                <a:latin typeface="Lato" panose="020F0502020204030203" pitchFamily="34" charset="0"/>
              </a:rPr>
              <a:t>Renforcer la coordination, le suivi et l’évaluation de la protection sociale</a:t>
            </a:r>
          </a:p>
          <a:p>
            <a:pPr algn="ctr"/>
            <a:endParaRPr lang="fr-FR" sz="1200" b="1" dirty="0">
              <a:latin typeface="Lato" panose="020F050202020403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6182" y="2092070"/>
            <a:ext cx="3279532" cy="55177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Lato" panose="020F0502020204030203" pitchFamily="34" charset="0"/>
              </a:rPr>
              <a:t>Axe 1.1</a:t>
            </a:r>
          </a:p>
          <a:p>
            <a:pPr algn="ctr"/>
            <a:r>
              <a:rPr lang="fr-FR" sz="1200" b="1" dirty="0">
                <a:latin typeface="Lato" panose="020F0502020204030203" pitchFamily="34" charset="0"/>
              </a:rPr>
              <a:t>Accroître l'efficacité des programmes sociaux adaptatifs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80007" y="2095251"/>
            <a:ext cx="3263414" cy="50633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Lato" panose="020F0502020204030203" pitchFamily="34" charset="0"/>
              </a:rPr>
              <a:t>Axe 2.1. Renforcer les moyens de subsistance des ménages</a:t>
            </a:r>
          </a:p>
          <a:p>
            <a:pPr algn="ctr"/>
            <a:endParaRPr lang="fr-FR" sz="1200" b="1" dirty="0">
              <a:latin typeface="Lato" panose="020F05020202040302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097715" y="2092070"/>
            <a:ext cx="3297116" cy="55177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Lato" panose="020F0502020204030203" pitchFamily="34" charset="0"/>
              </a:rPr>
              <a:t>Axe 3.1. RENFORCER LA COORDINATION, LE SUIVI ET L’EVALUATION DE LA PROTECTION SOCIALE</a:t>
            </a:r>
          </a:p>
          <a:p>
            <a:pPr algn="ctr"/>
            <a:endParaRPr lang="fr-FR" sz="1000" b="1" dirty="0">
              <a:latin typeface="Lato" panose="020F0502020204030203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6182" y="3740881"/>
            <a:ext cx="3279533" cy="42585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Lato" panose="020F0502020204030203" pitchFamily="34" charset="0"/>
              </a:rPr>
              <a:t>Axe 1.2 </a:t>
            </a:r>
          </a:p>
          <a:p>
            <a:pPr algn="ctr"/>
            <a:r>
              <a:rPr lang="fr-FR" sz="1200" b="1" dirty="0">
                <a:latin typeface="Lato" panose="020F0502020204030203" pitchFamily="34" charset="0"/>
              </a:rPr>
              <a:t>Faciliter l'accès aux services sociaux de base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89084" y="2707790"/>
            <a:ext cx="2936629" cy="48073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Lato" panose="020F0502020204030203" pitchFamily="34" charset="0"/>
              </a:rPr>
              <a:t>Définir et mette à l'échelle les programmes de protection sociale et adaptatifs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89085" y="3261984"/>
            <a:ext cx="2936628" cy="40444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Lato" panose="020F0502020204030203" pitchFamily="34" charset="0"/>
              </a:rPr>
              <a:t>Renforcer</a:t>
            </a:r>
            <a:r>
              <a:rPr lang="fr-FR" sz="1000" b="1" dirty="0"/>
              <a:t> l'accompagnement social de la population </a:t>
            </a:r>
            <a:endParaRPr lang="fr-FR" sz="1000" b="1" dirty="0">
              <a:latin typeface="Lato" panose="020F0502020204030203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9083" y="4206964"/>
            <a:ext cx="2936630" cy="44500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Lato" panose="020F0502020204030203" pitchFamily="34" charset="0"/>
              </a:rPr>
              <a:t>Renforcer les programmes d'allègement des charges supplémentaires des ménages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89083" y="4692196"/>
            <a:ext cx="2936630" cy="45474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Lato" panose="020F0502020204030203" pitchFamily="34" charset="0"/>
              </a:rPr>
              <a:t>Promouvoir les programmes de santé de proximité et accessible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589585" y="2702198"/>
            <a:ext cx="2853835" cy="3047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Lato" panose="020F0502020204030203" pitchFamily="34" charset="0"/>
              </a:rPr>
              <a:t>Développer des programmes sociaux productifs 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532262" y="2707791"/>
            <a:ext cx="2862567" cy="2991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Lato" panose="020F0502020204030203" pitchFamily="34" charset="0"/>
              </a:rPr>
              <a:t>Opérationnaliser le GTPS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89081" y="5146939"/>
            <a:ext cx="2936632" cy="46749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Lato" panose="020F0502020204030203" pitchFamily="34" charset="0"/>
              </a:rPr>
              <a:t>Promouvoir l’accès à l’eau potable, aux installations sanitaires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89081" y="5669842"/>
            <a:ext cx="2936632" cy="30013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b="1" dirty="0">
                <a:latin typeface="Lato" panose="020F0502020204030203" pitchFamily="34" charset="0"/>
              </a:rPr>
              <a:t>Renforcer la sécurité alimentaire, nutritionnelle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89081" y="6025381"/>
            <a:ext cx="2936632" cy="29847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Lato" panose="020F0502020204030203" pitchFamily="34" charset="0"/>
              </a:rPr>
              <a:t>Promouvoir l’accès au logement et à l’énergie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589585" y="3078673"/>
            <a:ext cx="2878805" cy="34335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Lato" panose="020F0502020204030203" pitchFamily="34" charset="0"/>
              </a:rPr>
              <a:t>Promouvoir des initiatives de développement communautaire pour l'autosuffisance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532260" y="3070914"/>
            <a:ext cx="2878808" cy="38811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Lato" panose="020F0502020204030203" pitchFamily="34" charset="0"/>
              </a:rPr>
              <a:t>Mettre en place et opérationnaliser les guichets sociaux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188857" y="4263756"/>
            <a:ext cx="3279533" cy="42585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Lato" panose="020F0502020204030203" pitchFamily="34" charset="0"/>
              </a:rPr>
              <a:t>Axe 2.2.</a:t>
            </a:r>
          </a:p>
          <a:p>
            <a:pPr algn="ctr"/>
            <a:r>
              <a:rPr lang="fr-FR" sz="1200" b="1" dirty="0">
                <a:latin typeface="Lato" panose="020F0502020204030203" pitchFamily="34" charset="0"/>
              </a:rPr>
              <a:t>Régime contributif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131535" y="4574451"/>
            <a:ext cx="3279533" cy="5094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Lato" panose="020F0502020204030203" pitchFamily="34" charset="0"/>
              </a:rPr>
              <a:t>Axe 3.2. </a:t>
            </a:r>
          </a:p>
          <a:p>
            <a:pPr algn="ctr"/>
            <a:r>
              <a:rPr lang="fr-FR" sz="1000" b="1" dirty="0">
                <a:latin typeface="Lato" panose="020F0502020204030203" pitchFamily="34" charset="0"/>
              </a:rPr>
              <a:t>Suivre et évaluer le système de protection sociale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589585" y="3522301"/>
            <a:ext cx="2878805" cy="60748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Lato" panose="020F0502020204030203" pitchFamily="34" charset="0"/>
              </a:rPr>
              <a:t>Renforcer la protection des moyens de subsistance (épargne, crédit, création d’emploi, entrepreneuriat, étude de marché, amélioration de la productivité…)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605705" y="5185495"/>
            <a:ext cx="2853835" cy="40900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Lato" panose="020F0502020204030203" pitchFamily="34" charset="0"/>
              </a:rPr>
              <a:t>Réaliser une étude de la capacité contributive des bénéficiaires des PFSS 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617119" y="4779159"/>
            <a:ext cx="2853835" cy="3047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Lato" panose="020F0502020204030203" pitchFamily="34" charset="0"/>
              </a:rPr>
              <a:t>Étendre la protection sociale aux travailleurs non-salariés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617119" y="5733304"/>
            <a:ext cx="2853835" cy="40900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Lato" panose="020F0502020204030203" pitchFamily="34" charset="0"/>
              </a:rPr>
              <a:t>Mettre à l'échelle les dispositifs de sécurité sociale 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532260" y="3523508"/>
            <a:ext cx="2878808" cy="38811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Lato" panose="020F0502020204030203" pitchFamily="34" charset="0"/>
              </a:rPr>
              <a:t>Développer le Registre Social Unique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532260" y="3995521"/>
            <a:ext cx="2878808" cy="38811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Lato" panose="020F0502020204030203" pitchFamily="34" charset="0"/>
              </a:rPr>
              <a:t>Concevoir une stratégie de communication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516021" y="5157786"/>
            <a:ext cx="2878808" cy="23184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Lato" panose="020F0502020204030203" pitchFamily="34" charset="0"/>
              </a:rPr>
              <a:t>Suivi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516021" y="5463484"/>
            <a:ext cx="2878808" cy="23184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Lato" panose="020F0502020204030203" pitchFamily="34" charset="0"/>
              </a:rPr>
              <a:t>Evaluation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8524141" y="5769182"/>
            <a:ext cx="2878808" cy="37313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Lato" panose="020F0502020204030203" pitchFamily="34" charset="0"/>
              </a:rPr>
              <a:t>Mettre en œuvre une stratégie de financement durable</a:t>
            </a:r>
          </a:p>
        </p:txBody>
      </p:sp>
    </p:spTree>
    <p:extLst>
      <p:ext uri="{BB962C8B-B14F-4D97-AF65-F5344CB8AC3E}">
        <p14:creationId xmlns:p14="http://schemas.microsoft.com/office/powerpoint/2010/main" val="3684759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38B95FC37B9E41BD237960BE4E3D0D" ma:contentTypeVersion="14" ma:contentTypeDescription="Create a new document." ma:contentTypeScope="" ma:versionID="2c3ad3717be4bf777baaf264af34ffd4">
  <xsd:schema xmlns:xsd="http://www.w3.org/2001/XMLSchema" xmlns:xs="http://www.w3.org/2001/XMLSchema" xmlns:p="http://schemas.microsoft.com/office/2006/metadata/properties" xmlns:ns3="97f965bf-7e35-4166-8088-745c5271c852" xmlns:ns4="64c22469-0a29-4731-826e-9244ef8b1959" targetNamespace="http://schemas.microsoft.com/office/2006/metadata/properties" ma:root="true" ma:fieldsID="33d36ce2c950847a8867a01af174d26c" ns3:_="" ns4:_="">
    <xsd:import namespace="97f965bf-7e35-4166-8088-745c5271c852"/>
    <xsd:import namespace="64c22469-0a29-4731-826e-9244ef8b195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965bf-7e35-4166-8088-745c5271c8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22469-0a29-4731-826e-9244ef8b195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7f965bf-7e35-4166-8088-745c5271c852" xsi:nil="true"/>
  </documentManagement>
</p:properties>
</file>

<file path=customXml/itemProps1.xml><?xml version="1.0" encoding="utf-8"?>
<ds:datastoreItem xmlns:ds="http://schemas.openxmlformats.org/officeDocument/2006/customXml" ds:itemID="{A4EFA9DC-AF65-41F8-8BC4-0718C73E92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f965bf-7e35-4166-8088-745c5271c852"/>
    <ds:schemaRef ds:uri="64c22469-0a29-4731-826e-9244ef8b19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FD25A9-08DB-4012-806B-1AED5C9351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4CE3AF-E7BF-4F93-BDFF-49068A2F78EF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64c22469-0a29-4731-826e-9244ef8b1959"/>
    <ds:schemaRef ds:uri="97f965bf-7e35-4166-8088-745c5271c85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1857</Words>
  <Application>Microsoft Office PowerPoint</Application>
  <PresentationFormat>Breitbild</PresentationFormat>
  <Paragraphs>271</Paragraphs>
  <Slides>14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Futura LT</vt:lpstr>
      <vt:lpstr>Futura Medium</vt:lpstr>
      <vt:lpstr>Lato</vt:lpstr>
      <vt:lpstr>Poppins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Gabriela Degen</dc:creator>
  <cp:keywords>docId:4EE95CE3452BF712824D7C43120A8D1C</cp:keywords>
  <cp:lastModifiedBy>Mariam Abdel Baky</cp:lastModifiedBy>
  <cp:revision>136</cp:revision>
  <dcterms:created xsi:type="dcterms:W3CDTF">2023-12-15T16:54:21Z</dcterms:created>
  <dcterms:modified xsi:type="dcterms:W3CDTF">2024-09-20T10:56:41Z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0x010100C738B95FC37B9E41BD237960BE4E3D0D</vt:lpwstr>
  </property>
  <property fmtid="{D5CDD505-2E9C-101B-9397-08002B2CF9AE}" pid="3" name="MediaServiceImageTags">
    <vt:lpwstr/>
  </property>
</Properties>
</file>