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3" r:id="rId4"/>
  </p:sldMasterIdLst>
  <p:notesMasterIdLst>
    <p:notesMasterId r:id="rId17"/>
  </p:notesMasterIdLst>
  <p:sldIdLst>
    <p:sldId id="464" r:id="rId5"/>
    <p:sldId id="466" r:id="rId6"/>
    <p:sldId id="467" r:id="rId7"/>
    <p:sldId id="468" r:id="rId8"/>
    <p:sldId id="469" r:id="rId9"/>
    <p:sldId id="470" r:id="rId10"/>
    <p:sldId id="471" r:id="rId11"/>
    <p:sldId id="465" r:id="rId12"/>
    <p:sldId id="472" r:id="rId13"/>
    <p:sldId id="473" r:id="rId14"/>
    <p:sldId id="474" r:id="rId15"/>
    <p:sldId id="47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FECBD798-C36C-4EFF-91AF-B7F880533135}">
          <p14:sldIdLst>
            <p14:sldId id="464"/>
          </p14:sldIdLst>
        </p14:section>
        <p14:section name="Abschnitt ohne Titel" id="{BFB6A939-B89F-422C-91A6-6CE51DE191E9}">
          <p14:sldIdLst>
            <p14:sldId id="466"/>
            <p14:sldId id="467"/>
            <p14:sldId id="468"/>
            <p14:sldId id="469"/>
            <p14:sldId id="470"/>
            <p14:sldId id="471"/>
            <p14:sldId id="465"/>
            <p14:sldId id="472"/>
            <p14:sldId id="473"/>
            <p14:sldId id="474"/>
            <p14:sldId id="4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185" userDrawn="1">
          <p15:clr>
            <a:srgbClr val="A4A3A4"/>
          </p15:clr>
        </p15:guide>
        <p15:guide id="2" pos="3341" userDrawn="1">
          <p15:clr>
            <a:srgbClr val="A4A3A4"/>
          </p15:clr>
        </p15:guide>
        <p15:guide id="3" pos="347" userDrawn="1">
          <p15:clr>
            <a:srgbClr val="A4A3A4"/>
          </p15:clr>
        </p15:guide>
        <p15:guide id="4" orient="horz" pos="220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6D9EFF"/>
    <a:srgbClr val="459C5B"/>
    <a:srgbClr val="FC28E3"/>
    <a:srgbClr val="E15E23"/>
    <a:srgbClr val="E729D5"/>
    <a:srgbClr val="F68425"/>
    <a:srgbClr val="F38DE7"/>
    <a:srgbClr val="E7E7E8"/>
    <a:srgbClr val="E72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792" autoAdjust="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>
        <p:guide orient="horz" pos="1185"/>
        <p:guide pos="3341"/>
        <p:guide pos="347"/>
        <p:guide orient="horz" pos="220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0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EB094-5E09-49FD-BBDA-0D4F49F979A5}" type="datetimeFigureOut">
              <a:rPr lang="es-419" smtClean="0"/>
              <a:t>20/9/2024</a:t>
            </a:fld>
            <a:endParaRPr lang="es-419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419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Traitement d'un mastertextformat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Première étape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La cinquième scène</a:t>
            </a:r>
            <a:endParaRPr lang="es-419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E4802-C68D-4AE4-9BEB-2F090F7F08C9}" type="slidenum">
              <a:rPr lang="es-419" smtClean="0"/>
              <a:t>‹Nr.›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843412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98" name="Google Shape;9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>
          <a:extLst>
            <a:ext uri="{FF2B5EF4-FFF2-40B4-BE49-F238E27FC236}">
              <a16:creationId xmlns:a16="http://schemas.microsoft.com/office/drawing/2014/main" id="{FFAA12AE-3F1F-91BA-022C-0E8907790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>
            <a:extLst>
              <a:ext uri="{FF2B5EF4-FFF2-40B4-BE49-F238E27FC236}">
                <a16:creationId xmlns:a16="http://schemas.microsoft.com/office/drawing/2014/main" id="{F8E82775-8511-169E-130A-EC7ADDF0C8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1:notes">
            <a:extLst>
              <a:ext uri="{FF2B5EF4-FFF2-40B4-BE49-F238E27FC236}">
                <a16:creationId xmlns:a16="http://schemas.microsoft.com/office/drawing/2014/main" id="{F46C8C4A-E287-D5E1-0A8F-A1B69B2C2E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de-DE"/>
              <a:t>Christian / Gabriela</a:t>
            </a:r>
            <a:endParaRPr/>
          </a:p>
        </p:txBody>
      </p:sp>
      <p:sp>
        <p:nvSpPr>
          <p:cNvPr id="98" name="Google Shape;98;p1:notes">
            <a:extLst>
              <a:ext uri="{FF2B5EF4-FFF2-40B4-BE49-F238E27FC236}">
                <a16:creationId xmlns:a16="http://schemas.microsoft.com/office/drawing/2014/main" id="{A1327244-7280-487D-8C1A-8DDEA61E66B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6337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>
          <a:extLst>
            <a:ext uri="{FF2B5EF4-FFF2-40B4-BE49-F238E27FC236}">
              <a16:creationId xmlns:a16="http://schemas.microsoft.com/office/drawing/2014/main" id="{FFAA12AE-3F1F-91BA-022C-0E8907790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>
            <a:extLst>
              <a:ext uri="{FF2B5EF4-FFF2-40B4-BE49-F238E27FC236}">
                <a16:creationId xmlns:a16="http://schemas.microsoft.com/office/drawing/2014/main" id="{F8E82775-8511-169E-130A-EC7ADDF0C8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1:notes">
            <a:extLst>
              <a:ext uri="{FF2B5EF4-FFF2-40B4-BE49-F238E27FC236}">
                <a16:creationId xmlns:a16="http://schemas.microsoft.com/office/drawing/2014/main" id="{F46C8C4A-E287-D5E1-0A8F-A1B69B2C2E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de-DE"/>
              <a:t>Christian / Gabriela</a:t>
            </a:r>
            <a:endParaRPr/>
          </a:p>
        </p:txBody>
      </p:sp>
      <p:sp>
        <p:nvSpPr>
          <p:cNvPr id="98" name="Google Shape;98;p1:notes">
            <a:extLst>
              <a:ext uri="{FF2B5EF4-FFF2-40B4-BE49-F238E27FC236}">
                <a16:creationId xmlns:a16="http://schemas.microsoft.com/office/drawing/2014/main" id="{A1327244-7280-487D-8C1A-8DDEA61E66B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0349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>
          <a:extLst>
            <a:ext uri="{FF2B5EF4-FFF2-40B4-BE49-F238E27FC236}">
              <a16:creationId xmlns:a16="http://schemas.microsoft.com/office/drawing/2014/main" id="{FFAA12AE-3F1F-91BA-022C-0E8907790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>
            <a:extLst>
              <a:ext uri="{FF2B5EF4-FFF2-40B4-BE49-F238E27FC236}">
                <a16:creationId xmlns:a16="http://schemas.microsoft.com/office/drawing/2014/main" id="{F8E82775-8511-169E-130A-EC7ADDF0C8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1:notes">
            <a:extLst>
              <a:ext uri="{FF2B5EF4-FFF2-40B4-BE49-F238E27FC236}">
                <a16:creationId xmlns:a16="http://schemas.microsoft.com/office/drawing/2014/main" id="{F46C8C4A-E287-D5E1-0A8F-A1B69B2C2E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de-DE"/>
              <a:t>Christian / Gabriela</a:t>
            </a:r>
            <a:endParaRPr/>
          </a:p>
        </p:txBody>
      </p:sp>
      <p:sp>
        <p:nvSpPr>
          <p:cNvPr id="98" name="Google Shape;98;p1:notes">
            <a:extLst>
              <a:ext uri="{FF2B5EF4-FFF2-40B4-BE49-F238E27FC236}">
                <a16:creationId xmlns:a16="http://schemas.microsoft.com/office/drawing/2014/main" id="{A1327244-7280-487D-8C1A-8DDEA61E66B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4132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>
          <a:extLst>
            <a:ext uri="{FF2B5EF4-FFF2-40B4-BE49-F238E27FC236}">
              <a16:creationId xmlns:a16="http://schemas.microsoft.com/office/drawing/2014/main" id="{FFAA12AE-3F1F-91BA-022C-0E8907790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>
            <a:extLst>
              <a:ext uri="{FF2B5EF4-FFF2-40B4-BE49-F238E27FC236}">
                <a16:creationId xmlns:a16="http://schemas.microsoft.com/office/drawing/2014/main" id="{F8E82775-8511-169E-130A-EC7ADDF0C8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1:notes">
            <a:extLst>
              <a:ext uri="{FF2B5EF4-FFF2-40B4-BE49-F238E27FC236}">
                <a16:creationId xmlns:a16="http://schemas.microsoft.com/office/drawing/2014/main" id="{F46C8C4A-E287-D5E1-0A8F-A1B69B2C2E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de-DE"/>
              <a:t>Christian / Gabriela</a:t>
            </a:r>
            <a:endParaRPr/>
          </a:p>
        </p:txBody>
      </p:sp>
      <p:sp>
        <p:nvSpPr>
          <p:cNvPr id="98" name="Google Shape;98;p1:notes">
            <a:extLst>
              <a:ext uri="{FF2B5EF4-FFF2-40B4-BE49-F238E27FC236}">
                <a16:creationId xmlns:a16="http://schemas.microsoft.com/office/drawing/2014/main" id="{A1327244-7280-487D-8C1A-8DDEA61E66B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6506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>
          <a:extLst>
            <a:ext uri="{FF2B5EF4-FFF2-40B4-BE49-F238E27FC236}">
              <a16:creationId xmlns:a16="http://schemas.microsoft.com/office/drawing/2014/main" id="{FFAA12AE-3F1F-91BA-022C-0E8907790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>
            <a:extLst>
              <a:ext uri="{FF2B5EF4-FFF2-40B4-BE49-F238E27FC236}">
                <a16:creationId xmlns:a16="http://schemas.microsoft.com/office/drawing/2014/main" id="{F8E82775-8511-169E-130A-EC7ADDF0C8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1:notes">
            <a:extLst>
              <a:ext uri="{FF2B5EF4-FFF2-40B4-BE49-F238E27FC236}">
                <a16:creationId xmlns:a16="http://schemas.microsoft.com/office/drawing/2014/main" id="{F46C8C4A-E287-D5E1-0A8F-A1B69B2C2E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de-DE"/>
              <a:t>Christian / Gabriela</a:t>
            </a:r>
            <a:endParaRPr/>
          </a:p>
        </p:txBody>
      </p:sp>
      <p:sp>
        <p:nvSpPr>
          <p:cNvPr id="98" name="Google Shape;98;p1:notes">
            <a:extLst>
              <a:ext uri="{FF2B5EF4-FFF2-40B4-BE49-F238E27FC236}">
                <a16:creationId xmlns:a16="http://schemas.microsoft.com/office/drawing/2014/main" id="{A1327244-7280-487D-8C1A-8DDEA61E66B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9781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>
          <a:extLst>
            <a:ext uri="{FF2B5EF4-FFF2-40B4-BE49-F238E27FC236}">
              <a16:creationId xmlns:a16="http://schemas.microsoft.com/office/drawing/2014/main" id="{FFAA12AE-3F1F-91BA-022C-0E8907790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>
            <a:extLst>
              <a:ext uri="{FF2B5EF4-FFF2-40B4-BE49-F238E27FC236}">
                <a16:creationId xmlns:a16="http://schemas.microsoft.com/office/drawing/2014/main" id="{F8E82775-8511-169E-130A-EC7ADDF0C8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1:notes">
            <a:extLst>
              <a:ext uri="{FF2B5EF4-FFF2-40B4-BE49-F238E27FC236}">
                <a16:creationId xmlns:a16="http://schemas.microsoft.com/office/drawing/2014/main" id="{F46C8C4A-E287-D5E1-0A8F-A1B69B2C2E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de-DE"/>
              <a:t>Christian / Gabriela</a:t>
            </a:r>
            <a:endParaRPr/>
          </a:p>
        </p:txBody>
      </p:sp>
      <p:sp>
        <p:nvSpPr>
          <p:cNvPr id="98" name="Google Shape;98;p1:notes">
            <a:extLst>
              <a:ext uri="{FF2B5EF4-FFF2-40B4-BE49-F238E27FC236}">
                <a16:creationId xmlns:a16="http://schemas.microsoft.com/office/drawing/2014/main" id="{A1327244-7280-487D-8C1A-8DDEA61E66B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0358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>
          <a:extLst>
            <a:ext uri="{FF2B5EF4-FFF2-40B4-BE49-F238E27FC236}">
              <a16:creationId xmlns:a16="http://schemas.microsoft.com/office/drawing/2014/main" id="{FFAA12AE-3F1F-91BA-022C-0E8907790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>
            <a:extLst>
              <a:ext uri="{FF2B5EF4-FFF2-40B4-BE49-F238E27FC236}">
                <a16:creationId xmlns:a16="http://schemas.microsoft.com/office/drawing/2014/main" id="{F8E82775-8511-169E-130A-EC7ADDF0C8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1:notes">
            <a:extLst>
              <a:ext uri="{FF2B5EF4-FFF2-40B4-BE49-F238E27FC236}">
                <a16:creationId xmlns:a16="http://schemas.microsoft.com/office/drawing/2014/main" id="{F46C8C4A-E287-D5E1-0A8F-A1B69B2C2E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de-DE"/>
              <a:t>Christian / Gabriela</a:t>
            </a:r>
            <a:endParaRPr/>
          </a:p>
        </p:txBody>
      </p:sp>
      <p:sp>
        <p:nvSpPr>
          <p:cNvPr id="98" name="Google Shape;98;p1:notes">
            <a:extLst>
              <a:ext uri="{FF2B5EF4-FFF2-40B4-BE49-F238E27FC236}">
                <a16:creationId xmlns:a16="http://schemas.microsoft.com/office/drawing/2014/main" id="{A1327244-7280-487D-8C1A-8DDEA61E66B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8188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>
          <a:extLst>
            <a:ext uri="{FF2B5EF4-FFF2-40B4-BE49-F238E27FC236}">
              <a16:creationId xmlns:a16="http://schemas.microsoft.com/office/drawing/2014/main" id="{FFAA12AE-3F1F-91BA-022C-0E8907790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>
            <a:extLst>
              <a:ext uri="{FF2B5EF4-FFF2-40B4-BE49-F238E27FC236}">
                <a16:creationId xmlns:a16="http://schemas.microsoft.com/office/drawing/2014/main" id="{F8E82775-8511-169E-130A-EC7ADDF0C8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1:notes">
            <a:extLst>
              <a:ext uri="{FF2B5EF4-FFF2-40B4-BE49-F238E27FC236}">
                <a16:creationId xmlns:a16="http://schemas.microsoft.com/office/drawing/2014/main" id="{F46C8C4A-E287-D5E1-0A8F-A1B69B2C2E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de-DE"/>
              <a:t>Christian / Gabriela</a:t>
            </a:r>
            <a:endParaRPr/>
          </a:p>
        </p:txBody>
      </p:sp>
      <p:sp>
        <p:nvSpPr>
          <p:cNvPr id="98" name="Google Shape;98;p1:notes">
            <a:extLst>
              <a:ext uri="{FF2B5EF4-FFF2-40B4-BE49-F238E27FC236}">
                <a16:creationId xmlns:a16="http://schemas.microsoft.com/office/drawing/2014/main" id="{A1327244-7280-487D-8C1A-8DDEA61E66B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2817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>
          <a:extLst>
            <a:ext uri="{FF2B5EF4-FFF2-40B4-BE49-F238E27FC236}">
              <a16:creationId xmlns:a16="http://schemas.microsoft.com/office/drawing/2014/main" id="{FFAA12AE-3F1F-91BA-022C-0E8907790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>
            <a:extLst>
              <a:ext uri="{FF2B5EF4-FFF2-40B4-BE49-F238E27FC236}">
                <a16:creationId xmlns:a16="http://schemas.microsoft.com/office/drawing/2014/main" id="{F8E82775-8511-169E-130A-EC7ADDF0C8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1:notes">
            <a:extLst>
              <a:ext uri="{FF2B5EF4-FFF2-40B4-BE49-F238E27FC236}">
                <a16:creationId xmlns:a16="http://schemas.microsoft.com/office/drawing/2014/main" id="{F46C8C4A-E287-D5E1-0A8F-A1B69B2C2E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de-DE"/>
              <a:t>Christian / Gabriela</a:t>
            </a:r>
            <a:endParaRPr/>
          </a:p>
        </p:txBody>
      </p:sp>
      <p:sp>
        <p:nvSpPr>
          <p:cNvPr id="98" name="Google Shape;98;p1:notes">
            <a:extLst>
              <a:ext uri="{FF2B5EF4-FFF2-40B4-BE49-F238E27FC236}">
                <a16:creationId xmlns:a16="http://schemas.microsoft.com/office/drawing/2014/main" id="{A1327244-7280-487D-8C1A-8DDEA61E66B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6902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>
          <a:extLst>
            <a:ext uri="{FF2B5EF4-FFF2-40B4-BE49-F238E27FC236}">
              <a16:creationId xmlns:a16="http://schemas.microsoft.com/office/drawing/2014/main" id="{FFAA12AE-3F1F-91BA-022C-0E8907790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>
            <a:extLst>
              <a:ext uri="{FF2B5EF4-FFF2-40B4-BE49-F238E27FC236}">
                <a16:creationId xmlns:a16="http://schemas.microsoft.com/office/drawing/2014/main" id="{F8E82775-8511-169E-130A-EC7ADDF0C8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1:notes">
            <a:extLst>
              <a:ext uri="{FF2B5EF4-FFF2-40B4-BE49-F238E27FC236}">
                <a16:creationId xmlns:a16="http://schemas.microsoft.com/office/drawing/2014/main" id="{F46C8C4A-E287-D5E1-0A8F-A1B69B2C2E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de-DE"/>
              <a:t>Christian / Gabriela</a:t>
            </a:r>
            <a:endParaRPr/>
          </a:p>
        </p:txBody>
      </p:sp>
      <p:sp>
        <p:nvSpPr>
          <p:cNvPr id="98" name="Google Shape;98;p1:notes">
            <a:extLst>
              <a:ext uri="{FF2B5EF4-FFF2-40B4-BE49-F238E27FC236}">
                <a16:creationId xmlns:a16="http://schemas.microsoft.com/office/drawing/2014/main" id="{A1327244-7280-487D-8C1A-8DDEA61E66B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8966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>
          <a:extLst>
            <a:ext uri="{FF2B5EF4-FFF2-40B4-BE49-F238E27FC236}">
              <a16:creationId xmlns:a16="http://schemas.microsoft.com/office/drawing/2014/main" id="{FFAA12AE-3F1F-91BA-022C-0E8907790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>
            <a:extLst>
              <a:ext uri="{FF2B5EF4-FFF2-40B4-BE49-F238E27FC236}">
                <a16:creationId xmlns:a16="http://schemas.microsoft.com/office/drawing/2014/main" id="{F8E82775-8511-169E-130A-EC7ADDF0C8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1:notes">
            <a:extLst>
              <a:ext uri="{FF2B5EF4-FFF2-40B4-BE49-F238E27FC236}">
                <a16:creationId xmlns:a16="http://schemas.microsoft.com/office/drawing/2014/main" id="{F46C8C4A-E287-D5E1-0A8F-A1B69B2C2E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de-DE"/>
              <a:t>Christian / Gabriela</a:t>
            </a:r>
            <a:endParaRPr/>
          </a:p>
        </p:txBody>
      </p:sp>
      <p:sp>
        <p:nvSpPr>
          <p:cNvPr id="98" name="Google Shape;98;p1:notes">
            <a:extLst>
              <a:ext uri="{FF2B5EF4-FFF2-40B4-BE49-F238E27FC236}">
                <a16:creationId xmlns:a16="http://schemas.microsoft.com/office/drawing/2014/main" id="{A1327244-7280-487D-8C1A-8DDEA61E66B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5531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0D0A-750B-425D-B565-F500545B6287}" type="datetime1">
              <a:rPr lang="es-419" smtClean="0"/>
              <a:t>20/9/2024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1F121-0FC9-4C7C-BFE9-F2EFA1AA86F5}" type="slidenum">
              <a:rPr lang="es-419" smtClean="0"/>
              <a:t>‹Nr.›</a:t>
            </a:fld>
            <a:endParaRPr lang="es-419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6659792-E02E-4593-E0F3-B1BEF575E3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73861" y="1838325"/>
            <a:ext cx="3629025" cy="501967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31ADB8A-283A-0402-124B-708EE96BB8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192" y="6381340"/>
            <a:ext cx="7594376" cy="317601"/>
          </a:xfrm>
          <a:prstGeom prst="rect">
            <a:avLst/>
          </a:prstGeom>
          <a:noFill/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31EA9C0-0317-1D21-A18C-FDAFE61C17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55546" y="413070"/>
            <a:ext cx="2181157" cy="457594"/>
          </a:xfrm>
          <a:prstGeom prst="rect">
            <a:avLst/>
          </a:prstGeom>
        </p:spPr>
      </p:pic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C44D07A0-AC25-8AE5-A4B5-AA375480CEE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75103" y="370972"/>
            <a:ext cx="2279050" cy="586971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784819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EDB7-8103-4558-B97D-33F9FB8D4CD6}" type="datetime1">
              <a:rPr lang="es-419" smtClean="0"/>
              <a:t>20/9/2024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1F121-0FC9-4C7C-BFE9-F2EFA1AA86F5}" type="slidenum">
              <a:rPr lang="es-419" smtClean="0"/>
              <a:t>‹Nr.›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614827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5CC9-56DE-4323-B3EA-0471FA90115A}" type="datetime1">
              <a:rPr lang="es-419" smtClean="0"/>
              <a:t>20/9/2024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1F121-0FC9-4C7C-BFE9-F2EFA1AA86F5}" type="slidenum">
              <a:rPr lang="es-419" smtClean="0"/>
              <a:t>‹Nr.›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677401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14B32-78C1-412F-89B5-97DE3E6BB64F}" type="datetime1">
              <a:rPr lang="es-419" smtClean="0"/>
              <a:t>20/9/2024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1F121-0FC9-4C7C-BFE9-F2EFA1AA86F5}" type="slidenum">
              <a:rPr lang="es-419" smtClean="0"/>
              <a:t>‹Nr.›</a:t>
            </a:fld>
            <a:endParaRPr lang="es-419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6F83E8-8C50-336B-9FFC-541619C4A7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73861" y="1838325"/>
            <a:ext cx="3629025" cy="5019675"/>
          </a:xfrm>
          <a:prstGeom prst="rect">
            <a:avLst/>
          </a:prstGeom>
        </p:spPr>
      </p:pic>
      <p:pic>
        <p:nvPicPr>
          <p:cNvPr id="8" name="Grafik 7" descr="Ein Bild, das Grafiken, Schrift, Grafikdesign, Logo enthält.&#10;&#10;Automatisch generierte Beschreibung">
            <a:extLst>
              <a:ext uri="{FF2B5EF4-FFF2-40B4-BE49-F238E27FC236}">
                <a16:creationId xmlns:a16="http://schemas.microsoft.com/office/drawing/2014/main" id="{179698F6-7A87-4099-BE59-786F78B5CB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215229"/>
            <a:ext cx="2764970" cy="71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44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8A2B3-2A85-4B25-9446-2D6E48962597}" type="datetime1">
              <a:rPr lang="es-419" smtClean="0"/>
              <a:t>20/9/2024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1F121-0FC9-4C7C-BFE9-F2EFA1AA86F5}" type="slidenum">
              <a:rPr lang="es-419" smtClean="0"/>
              <a:t>‹Nr.›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63366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C3E3F-1D60-4148-B1EC-BE77679F79D3}" type="datetime1">
              <a:rPr lang="es-419" smtClean="0"/>
              <a:t>20/9/2024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1F121-0FC9-4C7C-BFE9-F2EFA1AA86F5}" type="slidenum">
              <a:rPr lang="es-419" smtClean="0"/>
              <a:t>‹Nr.›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453510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6CA1-ECD6-442D-BF9C-F39277218093}" type="datetime1">
              <a:rPr lang="es-419" smtClean="0"/>
              <a:t>20/9/2024</a:t>
            </a:fld>
            <a:endParaRPr lang="es-419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1F121-0FC9-4C7C-BFE9-F2EFA1AA86F5}" type="slidenum">
              <a:rPr lang="es-419" smtClean="0"/>
              <a:t>‹Nr.›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41166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292B-B606-4612-B890-4174019F7531}" type="datetime1">
              <a:rPr lang="es-419" smtClean="0"/>
              <a:t>20/9/2024</a:t>
            </a:fld>
            <a:endParaRPr lang="es-419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1F121-0FC9-4C7C-BFE9-F2EFA1AA86F5}" type="slidenum">
              <a:rPr lang="es-419" smtClean="0"/>
              <a:t>‹Nr.›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603920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D224-793D-43D5-96C2-2BE9A195CC1C}" type="datetime1">
              <a:rPr lang="es-419" smtClean="0"/>
              <a:t>20/9/2024</a:t>
            </a:fld>
            <a:endParaRPr lang="es-419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1F121-0FC9-4C7C-BFE9-F2EFA1AA86F5}" type="slidenum">
              <a:rPr lang="es-419" smtClean="0"/>
              <a:t>‹Nr.›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790420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6FCA-3043-43D4-AB18-D559D68BA4D1}" type="datetime1">
              <a:rPr lang="es-419" smtClean="0"/>
              <a:t>20/9/2024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1F121-0FC9-4C7C-BFE9-F2EFA1AA86F5}" type="slidenum">
              <a:rPr lang="es-419" smtClean="0"/>
              <a:t>‹Nr.›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752575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A5C6-299F-47D6-BF01-97B31C5757A1}" type="datetime1">
              <a:rPr lang="es-419" smtClean="0"/>
              <a:t>20/9/2024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1F121-0FC9-4C7C-BFE9-F2EFA1AA86F5}" type="slidenum">
              <a:rPr lang="es-419" smtClean="0"/>
              <a:t>‹Nr.›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725477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Traitement du format du maître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Traitement d'un mastertextformat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Première étape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La cinquième scène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EEEE-AB3F-4B06-A683-493DAD08F1A5}" type="datetime1">
              <a:rPr lang="es-419" smtClean="0"/>
              <a:t>20/9/2024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1F121-0FC9-4C7C-BFE9-F2EFA1AA86F5}" type="slidenum">
              <a:rPr lang="es-419" smtClean="0"/>
              <a:t>‹Nr.›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14114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EA877AE-FD6F-C116-6F45-5E1B07D5B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2" b="19923"/>
          <a:stretch/>
        </p:blipFill>
        <p:spPr>
          <a:xfrm>
            <a:off x="-69243" y="1461"/>
            <a:ext cx="7955943" cy="6369280"/>
          </a:xfrm>
          <a:prstGeom prst="rect">
            <a:avLst/>
          </a:prstGeom>
        </p:spPr>
      </p:pic>
      <p:sp>
        <p:nvSpPr>
          <p:cNvPr id="102" name="Google Shape;102;p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D0471A3-2B18-B2A3-38A0-FA9A29E48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7968" y="136525"/>
            <a:ext cx="3048000" cy="111442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03E0793-DB34-2001-4729-8430FC3C9B2B}"/>
              </a:ext>
            </a:extLst>
          </p:cNvPr>
          <p:cNvSpPr txBox="1"/>
          <p:nvPr/>
        </p:nvSpPr>
        <p:spPr>
          <a:xfrm>
            <a:off x="719847" y="305966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Futura LT" panose="02000503000000000000" pitchFamily="2" charset="0"/>
              </a:rPr>
              <a:t>03.09.2024</a:t>
            </a:r>
          </a:p>
        </p:txBody>
      </p:sp>
      <p:pic>
        <p:nvPicPr>
          <p:cNvPr id="4" name="Google Shape;10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10600" y="1565021"/>
            <a:ext cx="3767144" cy="52929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1;p1">
            <a:extLst>
              <a:ext uri="{FF2B5EF4-FFF2-40B4-BE49-F238E27FC236}">
                <a16:creationId xmlns:a16="http://schemas.microsoft.com/office/drawing/2014/main" id="{9E81AF7A-72FE-3078-4E0D-C6C6AE30CFF7}"/>
              </a:ext>
            </a:extLst>
          </p:cNvPr>
          <p:cNvSpPr txBox="1"/>
          <p:nvPr/>
        </p:nvSpPr>
        <p:spPr>
          <a:xfrm>
            <a:off x="0" y="1859380"/>
            <a:ext cx="5908614" cy="15696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fr-FR" sz="3200" b="1" dirty="0">
                <a:solidFill>
                  <a:srgbClr val="1F3864"/>
                </a:solidFill>
                <a:latin typeface="Poppins"/>
                <a:ea typeface="Poppins"/>
                <a:cs typeface="Poppins"/>
                <a:sym typeface="Poppins"/>
              </a:rPr>
              <a:t>Lancement de la session de </a:t>
            </a:r>
            <a:r>
              <a:rPr lang="fr-FR" sz="3200" b="1" dirty="0" err="1">
                <a:solidFill>
                  <a:srgbClr val="1F3864"/>
                </a:solidFill>
                <a:latin typeface="Poppins"/>
                <a:ea typeface="Poppins"/>
                <a:cs typeface="Poppins"/>
                <a:sym typeface="Poppins"/>
              </a:rPr>
              <a:t>réflexion interne </a:t>
            </a:r>
          </a:p>
          <a:p>
            <a:pPr lvl="0"/>
            <a:r>
              <a:rPr lang="fr-FR" sz="3200" b="1" dirty="0">
                <a:solidFill>
                  <a:srgbClr val="0070C0"/>
                </a:solidFill>
                <a:latin typeface="Poppins"/>
                <a:cs typeface="Poppins"/>
                <a:sym typeface="Poppins"/>
              </a:rPr>
              <a:t>JOFA-ACTE-BF</a:t>
            </a:r>
            <a:endParaRPr lang="de-DE" sz="3200" b="1" dirty="0">
              <a:solidFill>
                <a:srgbClr val="0070C0"/>
              </a:solidFill>
              <a:latin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F14DAEF9-5395-CE2F-1809-CF199E27F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90F7F672-6A62-21B7-36CC-B322D4916137}"/>
              </a:ext>
            </a:extLst>
          </p:cNvPr>
          <p:cNvSpPr txBox="1"/>
          <p:nvPr/>
        </p:nvSpPr>
        <p:spPr>
          <a:xfrm>
            <a:off x="371476" y="1190625"/>
            <a:ext cx="1825072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b="1" dirty="0">
                <a:latin typeface="Futura Medium"/>
                <a:ea typeface="Poppins"/>
                <a:cs typeface="Poppins"/>
                <a:sym typeface="Poppins"/>
              </a:rPr>
              <a:t>Quelles sont les lacunes existantes et quelles solutions </a:t>
            </a:r>
            <a:r>
              <a:rPr lang="fr-FR" sz="1200" b="1" dirty="0">
                <a:effectLst/>
                <a:latin typeface="Futura Medium"/>
                <a:ea typeface="Aptos" panose="020B0004020202020204" pitchFamily="34" charset="0"/>
              </a:rPr>
              <a:t>pourraient être proposées </a:t>
            </a:r>
            <a:r>
              <a:rPr lang="fr-FR" sz="1200" b="1" dirty="0">
                <a:latin typeface="Futura Medium"/>
                <a:ea typeface="Poppins"/>
                <a:cs typeface="Poppins"/>
                <a:sym typeface="Poppins"/>
              </a:rPr>
              <a:t>pour renforcer le mécanisme de protection sociale (en particulier la gestion des cas) au sein de nos sites de nos projets/site d'intervention ?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B83AF253-8A8E-8748-21A7-ED71543FFE3E}"/>
              </a:ext>
            </a:extLst>
          </p:cNvPr>
          <p:cNvCxnSpPr/>
          <p:nvPr/>
        </p:nvCxnSpPr>
        <p:spPr>
          <a:xfrm>
            <a:off x="2192785" y="1198485"/>
            <a:ext cx="0" cy="49626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B3B98309-8C82-4F8F-3852-6E03B45E4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27" y="5108083"/>
            <a:ext cx="1118584" cy="111858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5D6E75A-98EB-38CD-56E8-4C1428ACF785}"/>
              </a:ext>
            </a:extLst>
          </p:cNvPr>
          <p:cNvSpPr txBox="1"/>
          <p:nvPr/>
        </p:nvSpPr>
        <p:spPr>
          <a:xfrm>
            <a:off x="811521" y="5499999"/>
            <a:ext cx="87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Futura Medium"/>
              </a:rPr>
              <a:t>3:30</a:t>
            </a:r>
          </a:p>
          <a:p>
            <a:pPr algn="ctr"/>
            <a:r>
              <a:rPr lang="es-ES" sz="1000" dirty="0">
                <a:latin typeface="Futura Medium"/>
              </a:rPr>
              <a:t>minutes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BEDC401-C364-7E94-6383-A4B23A5350BC}"/>
              </a:ext>
            </a:extLst>
          </p:cNvPr>
          <p:cNvSpPr txBox="1"/>
          <p:nvPr/>
        </p:nvSpPr>
        <p:spPr>
          <a:xfrm>
            <a:off x="145255" y="3728384"/>
            <a:ext cx="2047525" cy="1477328"/>
          </a:xfrm>
          <a:prstGeom prst="rect">
            <a:avLst/>
          </a:prstGeom>
          <a:solidFill>
            <a:srgbClr val="0066CC"/>
          </a:solidFill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r-FR" sz="1800" dirty="0">
                <a:solidFill>
                  <a:schemeClr val="bg1"/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Comment les services de protection sociale devraient-ils être fournis aux bénéficiaires </a:t>
            </a:r>
            <a:endParaRPr lang="fr-FR" sz="2800" b="1" dirty="0">
              <a:solidFill>
                <a:schemeClr val="bg1"/>
              </a:solidFill>
              <a:latin typeface="Bahnschrift SemiLight Condensed" panose="020B0502040204020203" pitchFamily="34" charset="0"/>
              <a:cs typeface="Poppins"/>
              <a:sym typeface="Poppin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9E045E6-E473-4102-368F-A54D56229BF3}"/>
              </a:ext>
            </a:extLst>
          </p:cNvPr>
          <p:cNvSpPr txBox="1"/>
          <p:nvPr/>
        </p:nvSpPr>
        <p:spPr>
          <a:xfrm>
            <a:off x="2544879" y="486495"/>
            <a:ext cx="9395451" cy="5885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400" b="1" dirty="0">
                <a:latin typeface="Futura LT"/>
              </a:rPr>
              <a:t>Organisations communautaires</a:t>
            </a:r>
            <a:endParaRPr lang="fr-FR" sz="2400" dirty="0">
              <a:latin typeface="Futura LT"/>
            </a:endParaRPr>
          </a:p>
          <a:p>
            <a:pPr lv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latin typeface="Futura LT"/>
              </a:rPr>
              <a:t>Mobilisation :</a:t>
            </a:r>
            <a:r>
              <a:rPr lang="fr-FR" sz="2400" dirty="0">
                <a:latin typeface="Futura LT"/>
              </a:rPr>
              <a:t> Implique et responsabilise les communautés.</a:t>
            </a:r>
          </a:p>
          <a:p>
            <a:pPr lv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latin typeface="Futura LT"/>
              </a:rPr>
              <a:t>Identification :</a:t>
            </a:r>
            <a:r>
              <a:rPr lang="fr-FR" sz="2400" dirty="0">
                <a:latin typeface="Futura LT"/>
              </a:rPr>
              <a:t> Bénéficiaires et suivi local.</a:t>
            </a:r>
          </a:p>
          <a:p>
            <a:pPr lv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latin typeface="Futura LT"/>
              </a:rPr>
              <a:t>Capacités :</a:t>
            </a:r>
            <a:r>
              <a:rPr lang="fr-FR" sz="2400" dirty="0">
                <a:latin typeface="Futura LT"/>
              </a:rPr>
              <a:t> Renforcement essentiel et autonomisation.</a:t>
            </a:r>
          </a:p>
          <a:p>
            <a:pPr>
              <a:lnSpc>
                <a:spcPct val="200000"/>
              </a:lnSpc>
            </a:pPr>
            <a:r>
              <a:rPr lang="fr-FR" sz="2400" b="1" dirty="0">
                <a:latin typeface="Futura LT"/>
              </a:rPr>
              <a:t>Coordination et complémentarité</a:t>
            </a:r>
            <a:endParaRPr lang="fr-FR" sz="2400" dirty="0">
              <a:latin typeface="Futura LT"/>
            </a:endParaRPr>
          </a:p>
          <a:p>
            <a:pPr lv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latin typeface="Futura LT"/>
              </a:rPr>
              <a:t>Coordination :</a:t>
            </a:r>
            <a:r>
              <a:rPr lang="fr-FR" sz="2400" dirty="0">
                <a:latin typeface="Futura LT"/>
              </a:rPr>
              <a:t> Maximise synergies.</a:t>
            </a:r>
          </a:p>
          <a:p>
            <a:pPr lv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latin typeface="Futura LT"/>
              </a:rPr>
              <a:t>Leadership :</a:t>
            </a:r>
            <a:r>
              <a:rPr lang="fr-FR" sz="2400" dirty="0">
                <a:latin typeface="Futura LT"/>
              </a:rPr>
              <a:t> Rôle de l'État.</a:t>
            </a:r>
          </a:p>
          <a:p>
            <a:pPr lv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latin typeface="Futura LT"/>
              </a:rPr>
              <a:t>Partenariats :</a:t>
            </a:r>
            <a:r>
              <a:rPr lang="fr-FR" sz="2400" dirty="0">
                <a:latin typeface="Futura LT"/>
              </a:rPr>
              <a:t> Mobilisation de ressources.</a:t>
            </a:r>
          </a:p>
        </p:txBody>
      </p:sp>
    </p:spTree>
    <p:extLst>
      <p:ext uri="{BB962C8B-B14F-4D97-AF65-F5344CB8AC3E}">
        <p14:creationId xmlns:p14="http://schemas.microsoft.com/office/powerpoint/2010/main" val="1087444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F14DAEF9-5395-CE2F-1809-CF199E27F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90F7F672-6A62-21B7-36CC-B322D4916137}"/>
              </a:ext>
            </a:extLst>
          </p:cNvPr>
          <p:cNvSpPr txBox="1"/>
          <p:nvPr/>
        </p:nvSpPr>
        <p:spPr>
          <a:xfrm>
            <a:off x="371476" y="1190625"/>
            <a:ext cx="1825072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b="1" dirty="0">
                <a:latin typeface="Futura Medium"/>
                <a:ea typeface="Poppins"/>
                <a:cs typeface="Poppins"/>
                <a:sym typeface="Poppins"/>
              </a:rPr>
              <a:t>Quelles sont les lacunes existantes et quelles solutions </a:t>
            </a:r>
            <a:r>
              <a:rPr lang="fr-FR" sz="1200" b="1" dirty="0">
                <a:effectLst/>
                <a:latin typeface="Futura Medium"/>
                <a:ea typeface="Aptos" panose="020B0004020202020204" pitchFamily="34" charset="0"/>
              </a:rPr>
              <a:t>pourraient être proposées </a:t>
            </a:r>
            <a:r>
              <a:rPr lang="fr-FR" sz="1200" b="1" dirty="0">
                <a:latin typeface="Futura Medium"/>
                <a:ea typeface="Poppins"/>
                <a:cs typeface="Poppins"/>
                <a:sym typeface="Poppins"/>
              </a:rPr>
              <a:t>pour renforcer le mécanisme de protection sociale (en particulier la gestion des cas) au sein de nos sites de nos projets/site d'intervention ?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B83AF253-8A8E-8748-21A7-ED71543FFE3E}"/>
              </a:ext>
            </a:extLst>
          </p:cNvPr>
          <p:cNvCxnSpPr/>
          <p:nvPr/>
        </p:nvCxnSpPr>
        <p:spPr>
          <a:xfrm>
            <a:off x="2192785" y="1198485"/>
            <a:ext cx="0" cy="49626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B3B98309-8C82-4F8F-3852-6E03B45E4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27" y="5108083"/>
            <a:ext cx="1118584" cy="111858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5D6E75A-98EB-38CD-56E8-4C1428ACF785}"/>
              </a:ext>
            </a:extLst>
          </p:cNvPr>
          <p:cNvSpPr txBox="1"/>
          <p:nvPr/>
        </p:nvSpPr>
        <p:spPr>
          <a:xfrm>
            <a:off x="811521" y="5499999"/>
            <a:ext cx="87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Futura Medium"/>
              </a:rPr>
              <a:t>3:30</a:t>
            </a:r>
          </a:p>
          <a:p>
            <a:pPr algn="ctr"/>
            <a:r>
              <a:rPr lang="es-ES" sz="1000" dirty="0">
                <a:latin typeface="Futura Medium"/>
              </a:rPr>
              <a:t>minutes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BEDC401-C364-7E94-6383-A4B23A5350BC}"/>
              </a:ext>
            </a:extLst>
          </p:cNvPr>
          <p:cNvSpPr txBox="1"/>
          <p:nvPr/>
        </p:nvSpPr>
        <p:spPr>
          <a:xfrm>
            <a:off x="145255" y="3728384"/>
            <a:ext cx="2047525" cy="923330"/>
          </a:xfrm>
          <a:prstGeom prst="rect">
            <a:avLst/>
          </a:prstGeom>
          <a:solidFill>
            <a:srgbClr val="0066CC"/>
          </a:solidFill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canaux ou plateformes devraient être utilisés </a:t>
            </a:r>
            <a:endParaRPr lang="fr-FR" sz="2800" b="1" dirty="0">
              <a:solidFill>
                <a:schemeClr val="bg1"/>
              </a:solidFill>
              <a:latin typeface="Bahnschrift SemiLight Condensed" panose="020B0502040204020203" pitchFamily="34" charset="0"/>
              <a:cs typeface="Poppins"/>
              <a:sym typeface="Poppin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47D0D7FD-3B22-E17D-3E9E-BFD31AD9D6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537550"/>
              </p:ext>
            </p:extLst>
          </p:nvPr>
        </p:nvGraphicFramePr>
        <p:xfrm>
          <a:off x="2329907" y="1093278"/>
          <a:ext cx="9490617" cy="5067825"/>
        </p:xfrm>
        <a:graphic>
          <a:graphicData uri="http://schemas.openxmlformats.org/drawingml/2006/table">
            <a:tbl>
              <a:tblPr firstRow="1" firstCol="1" bandRow="1"/>
              <a:tblGrid>
                <a:gridCol w="3163539">
                  <a:extLst>
                    <a:ext uri="{9D8B030D-6E8A-4147-A177-3AD203B41FA5}">
                      <a16:colId xmlns:a16="http://schemas.microsoft.com/office/drawing/2014/main" val="377572776"/>
                    </a:ext>
                  </a:extLst>
                </a:gridCol>
                <a:gridCol w="3163539">
                  <a:extLst>
                    <a:ext uri="{9D8B030D-6E8A-4147-A177-3AD203B41FA5}">
                      <a16:colId xmlns:a16="http://schemas.microsoft.com/office/drawing/2014/main" val="871122420"/>
                    </a:ext>
                  </a:extLst>
                </a:gridCol>
                <a:gridCol w="3163539">
                  <a:extLst>
                    <a:ext uri="{9D8B030D-6E8A-4147-A177-3AD203B41FA5}">
                      <a16:colId xmlns:a16="http://schemas.microsoft.com/office/drawing/2014/main" val="2239046246"/>
                    </a:ext>
                  </a:extLst>
                </a:gridCol>
              </a:tblGrid>
              <a:tr h="10438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F" sz="2400" b="1" kern="100">
                          <a:solidFill>
                            <a:srgbClr val="FFFFFF"/>
                          </a:solidFill>
                          <a:effectLst/>
                          <a:latin typeface="Amasis MT Pro Medium" panose="020406040500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Approche</a:t>
                      </a:r>
                      <a:endParaRPr lang="fr-BF" sz="2400" kern="100">
                        <a:effectLst/>
                        <a:latin typeface="Amasis MT Pro Medium" panose="020406040500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F" sz="2400" b="1" kern="100">
                          <a:solidFill>
                            <a:srgbClr val="FFFFFF"/>
                          </a:solidFill>
                          <a:effectLst/>
                          <a:latin typeface="Amasis MT Pro Medium" panose="020406040500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Avantages</a:t>
                      </a:r>
                      <a:endParaRPr lang="fr-BF" sz="2400" kern="100">
                        <a:effectLst/>
                        <a:latin typeface="Amasis MT Pro Medium" panose="020406040500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F" sz="2400" b="1" kern="100">
                          <a:solidFill>
                            <a:srgbClr val="FFFFFF"/>
                          </a:solidFill>
                          <a:effectLst/>
                          <a:latin typeface="Amasis MT Pro Medium" panose="020406040500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Défis</a:t>
                      </a:r>
                      <a:endParaRPr lang="fr-BF" sz="2400" kern="100">
                        <a:effectLst/>
                        <a:latin typeface="Amasis MT Pro Medium" panose="020406040500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7572537"/>
                  </a:ext>
                </a:extLst>
              </a:tr>
              <a:tr h="10438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F" sz="2400" b="1" kern="100">
                          <a:solidFill>
                            <a:srgbClr val="000000"/>
                          </a:solidFill>
                          <a:effectLst/>
                          <a:latin typeface="Amasis MT Pro Medium" panose="020406040500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Canaux traditionnels</a:t>
                      </a:r>
                      <a:endParaRPr lang="fr-BF" sz="2400" kern="100">
                        <a:effectLst/>
                        <a:latin typeface="Amasis MT Pro Medium" panose="020406040500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F" sz="2400" kern="100">
                          <a:solidFill>
                            <a:srgbClr val="000000"/>
                          </a:solidFill>
                          <a:effectLst/>
                          <a:latin typeface="Amasis MT Pro Medium" panose="020406040500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Proximité, confiance</a:t>
                      </a:r>
                      <a:endParaRPr lang="fr-BF" sz="2400" kern="100">
                        <a:effectLst/>
                        <a:latin typeface="Amasis MT Pro Medium" panose="020406040500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F" sz="2400" kern="100">
                          <a:solidFill>
                            <a:srgbClr val="000000"/>
                          </a:solidFill>
                          <a:effectLst/>
                          <a:latin typeface="Amasis MT Pro Medium" panose="020406040500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Coûteux en temps, données moins structurées</a:t>
                      </a:r>
                      <a:endParaRPr lang="fr-BF" sz="2400" kern="100">
                        <a:effectLst/>
                        <a:latin typeface="Amasis MT Pro Medium" panose="020406040500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583113"/>
                  </a:ext>
                </a:extLst>
              </a:tr>
              <a:tr h="18309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F" sz="2400" b="1" kern="100">
                          <a:effectLst/>
                          <a:latin typeface="Amasis MT Pro Medium" panose="020406040500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Canaux numériques</a:t>
                      </a:r>
                      <a:endParaRPr lang="fr-BF" sz="2400" kern="100">
                        <a:effectLst/>
                        <a:latin typeface="Amasis MT Pro Medium" panose="020406040500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F" sz="2400" kern="100">
                          <a:effectLst/>
                          <a:latin typeface="Amasis MT Pro Medium" panose="020406040500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Efficacité, accès à grande échelle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F" sz="2400" kern="100">
                          <a:effectLst/>
                          <a:latin typeface="Amasis MT Pro Medium" panose="020406040500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Nécessite une bonne couverture réseau, risque d'exclusion numérique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5383243"/>
                  </a:ext>
                </a:extLst>
              </a:tr>
              <a:tr h="10438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F" sz="2400" b="1" kern="100">
                          <a:solidFill>
                            <a:srgbClr val="000000"/>
                          </a:solidFill>
                          <a:effectLst/>
                          <a:latin typeface="Amasis MT Pro Medium" panose="020406040500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Combinaison</a:t>
                      </a:r>
                      <a:endParaRPr lang="fr-BF" sz="2400" kern="100">
                        <a:effectLst/>
                        <a:latin typeface="Amasis MT Pro Medium" panose="020406040500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F" sz="2400" kern="100">
                          <a:solidFill>
                            <a:srgbClr val="000000"/>
                          </a:solidFill>
                          <a:effectLst/>
                          <a:latin typeface="Amasis MT Pro Medium" panose="020406040500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Complémentarité, flexibilité</a:t>
                      </a:r>
                      <a:endParaRPr lang="fr-BF" sz="2400" kern="100">
                        <a:effectLst/>
                        <a:latin typeface="Amasis MT Pro Medium" panose="020406040500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F" sz="2400" kern="100" dirty="0">
                          <a:solidFill>
                            <a:srgbClr val="000000"/>
                          </a:solidFill>
                          <a:effectLst/>
                          <a:latin typeface="Amasis MT Pro Medium" panose="020406040500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Complexité de mise en œuvre</a:t>
                      </a:r>
                      <a:endParaRPr lang="fr-BF" sz="2400" kern="100" dirty="0">
                        <a:effectLst/>
                        <a:latin typeface="Amasis MT Pro Medium" panose="020406040500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338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6072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F14DAEF9-5395-CE2F-1809-CF199E27F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B83AF253-8A8E-8748-21A7-ED71543FFE3E}"/>
              </a:ext>
            </a:extLst>
          </p:cNvPr>
          <p:cNvCxnSpPr/>
          <p:nvPr/>
        </p:nvCxnSpPr>
        <p:spPr>
          <a:xfrm>
            <a:off x="2192785" y="1198485"/>
            <a:ext cx="0" cy="49626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B3B98309-8C82-4F8F-3852-6E03B45E4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27" y="5108083"/>
            <a:ext cx="1118584" cy="111858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5D6E75A-98EB-38CD-56E8-4C1428ACF785}"/>
              </a:ext>
            </a:extLst>
          </p:cNvPr>
          <p:cNvSpPr txBox="1"/>
          <p:nvPr/>
        </p:nvSpPr>
        <p:spPr>
          <a:xfrm>
            <a:off x="811521" y="5499999"/>
            <a:ext cx="87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Futura Medium"/>
              </a:rPr>
              <a:t>3:30</a:t>
            </a:r>
          </a:p>
          <a:p>
            <a:pPr algn="ctr"/>
            <a:r>
              <a:rPr lang="es-ES" sz="1000" dirty="0">
                <a:latin typeface="Futura Medium"/>
              </a:rPr>
              <a:t>minutes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646C378-BF0E-D6FA-16BA-69795560E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585" y="1198485"/>
            <a:ext cx="7056315" cy="4704210"/>
          </a:xfrm>
          <a:prstGeom prst="rect">
            <a:avLst/>
          </a:prstGeom>
        </p:spPr>
      </p:pic>
      <p:sp>
        <p:nvSpPr>
          <p:cNvPr id="8" name="Ruban : incliné vers le bas 7">
            <a:extLst>
              <a:ext uri="{FF2B5EF4-FFF2-40B4-BE49-F238E27FC236}">
                <a16:creationId xmlns:a16="http://schemas.microsoft.com/office/drawing/2014/main" id="{8CA2CAFD-CFB7-0CDE-AEC7-A9BBB6F287B9}"/>
              </a:ext>
            </a:extLst>
          </p:cNvPr>
          <p:cNvSpPr/>
          <p:nvPr/>
        </p:nvSpPr>
        <p:spPr>
          <a:xfrm>
            <a:off x="121069" y="2816351"/>
            <a:ext cx="2071715" cy="1307973"/>
          </a:xfrm>
          <a:prstGeom prst="ribb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latin typeface="Arial Black" panose="020B0A04020102020204" pitchFamily="34" charset="0"/>
              </a:rPr>
              <a:t>Merci </a:t>
            </a:r>
            <a:endParaRPr lang="fr-BF" sz="1800" b="1" dirty="0">
              <a:latin typeface="Arial Black" panose="020B0A04020102020204" pitchFamily="34" charset="0"/>
            </a:endParaRPr>
          </a:p>
          <a:p>
            <a:pPr algn="ctr"/>
            <a:endParaRPr lang="fr-BF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440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F14DAEF9-5395-CE2F-1809-CF199E27F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2FF14722-0FFF-6335-772D-BAA09442B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27" y="5108083"/>
            <a:ext cx="1118584" cy="111858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90F7F672-6A62-21B7-36CC-B322D4916137}"/>
              </a:ext>
            </a:extLst>
          </p:cNvPr>
          <p:cNvSpPr txBox="1"/>
          <p:nvPr/>
        </p:nvSpPr>
        <p:spPr>
          <a:xfrm>
            <a:off x="371476" y="1190625"/>
            <a:ext cx="16954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latin typeface="Futura Medium"/>
                <a:ea typeface="Poppins"/>
                <a:cs typeface="Poppins"/>
                <a:sym typeface="Poppins"/>
              </a:rPr>
              <a:t>1. Qu'est-ce qui a fonctionné dans votre contexte pour lutter contre le travail des enfants </a:t>
            </a:r>
            <a:r>
              <a:rPr lang="fr-FR" sz="1200" b="1" dirty="0">
                <a:effectLst/>
                <a:latin typeface="Futura Medium"/>
                <a:ea typeface="Aptos" panose="020B0004020202020204" pitchFamily="34" charset="0"/>
              </a:rPr>
              <a:t>à </a:t>
            </a:r>
            <a:r>
              <a:rPr lang="fr-FR" sz="1200" b="1" dirty="0">
                <a:latin typeface="Futura Medium"/>
                <a:ea typeface="Poppins"/>
                <a:cs typeface="Poppins"/>
                <a:sym typeface="Poppins"/>
              </a:rPr>
              <a:t>travers de mécanismes de protection sociale /</a:t>
            </a:r>
          </a:p>
          <a:p>
            <a:r>
              <a:rPr lang="fr-FR" sz="1200" b="1" dirty="0">
                <a:latin typeface="Futura Medium"/>
                <a:ea typeface="Poppins"/>
                <a:cs typeface="Poppins"/>
                <a:sym typeface="Poppins"/>
              </a:rPr>
              <a:t>la gestion des dossiers ?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35068AEA-E0A6-29D9-639E-44D03517A126}"/>
              </a:ext>
            </a:extLst>
          </p:cNvPr>
          <p:cNvCxnSpPr/>
          <p:nvPr/>
        </p:nvCxnSpPr>
        <p:spPr>
          <a:xfrm>
            <a:off x="2192785" y="1198485"/>
            <a:ext cx="0" cy="49626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03151C26-D8E9-B56D-2C19-154915ADE0D7}"/>
              </a:ext>
            </a:extLst>
          </p:cNvPr>
          <p:cNvSpPr txBox="1"/>
          <p:nvPr/>
        </p:nvSpPr>
        <p:spPr>
          <a:xfrm>
            <a:off x="811521" y="5499999"/>
            <a:ext cx="87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Futura Medium"/>
              </a:rPr>
              <a:t>3:30</a:t>
            </a:r>
          </a:p>
          <a:p>
            <a:pPr algn="ctr"/>
            <a:r>
              <a:rPr lang="es-ES" sz="1000" dirty="0">
                <a:latin typeface="Futura Medium"/>
              </a:rPr>
              <a:t>minutes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B80BFE2-400E-B1B6-3E21-9B743DD592BA}"/>
              </a:ext>
            </a:extLst>
          </p:cNvPr>
          <p:cNvSpPr txBox="1"/>
          <p:nvPr/>
        </p:nvSpPr>
        <p:spPr>
          <a:xfrm>
            <a:off x="2561900" y="392271"/>
            <a:ext cx="9217819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BF" sz="2000" b="1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Cadre stratégique et politique</a:t>
            </a:r>
            <a:endParaRPr lang="fr-BF" sz="2000" kern="100" dirty="0">
              <a:effectLst/>
              <a:latin typeface="Futura 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fr-BF" sz="2000" kern="100" dirty="0"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Stratégie Nationale de Protection Sociale 2023-2027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fr-BF" sz="2000" kern="100" dirty="0"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Stratégie Nationale </a:t>
            </a:r>
            <a:r>
              <a:rPr lang="fr-BF" sz="20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fr-FR" sz="20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Lutte contre les PFTE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fr-FR" sz="2000" kern="100" dirty="0"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Stratégie Nationale de protection de l’enfant</a:t>
            </a:r>
          </a:p>
          <a:p>
            <a:pPr lvl="0">
              <a:lnSpc>
                <a:spcPct val="150000"/>
              </a:lnSpc>
            </a:pPr>
            <a:endParaRPr lang="fr-BF" sz="2000" kern="100" dirty="0">
              <a:effectLst/>
              <a:latin typeface="Futura 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BF" sz="2000" b="1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Mécanismes de mise en œuvre</a:t>
            </a:r>
            <a:endParaRPr lang="fr-BF" sz="2000" kern="100" dirty="0">
              <a:effectLst/>
              <a:latin typeface="Futura 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fr-BF" sz="20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Registre Social Unique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fr-BF" sz="20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Assurance Maladie Universelle (RAMU)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sz="20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Plans d’actions et les programmes des stratégies</a:t>
            </a:r>
            <a:endParaRPr lang="fr-BF" sz="2000" kern="100" dirty="0">
              <a:effectLst/>
              <a:latin typeface="Futura 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BF" sz="2000" b="1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Défis et perspectives</a:t>
            </a:r>
            <a:endParaRPr lang="fr-FR" sz="2000" b="1" kern="100" dirty="0">
              <a:effectLst/>
              <a:latin typeface="Futura 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000" kern="100" dirty="0">
                <a:latin typeface="Futura LT"/>
                <a:cs typeface="Times New Roman" panose="02020603050405020304" pitchFamily="18" charset="0"/>
              </a:rPr>
              <a:t>coordination insuffisante,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000" kern="100" dirty="0">
                <a:latin typeface="Futura LT"/>
                <a:cs typeface="Times New Roman" panose="02020603050405020304" pitchFamily="18" charset="0"/>
              </a:rPr>
              <a:t>financement limité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000" kern="100" dirty="0">
                <a:latin typeface="Futura LT"/>
                <a:cs typeface="Times New Roman" panose="02020603050405020304" pitchFamily="18" charset="0"/>
              </a:rPr>
              <a:t>crise</a:t>
            </a:r>
            <a:endParaRPr lang="fr-BF" sz="2000" kern="100" dirty="0">
              <a:latin typeface="Futura LT"/>
              <a:cs typeface="Times New Roman" panose="0202060305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A16127B-EAC5-745F-5B27-7C6433455FFB}"/>
              </a:ext>
            </a:extLst>
          </p:cNvPr>
          <p:cNvSpPr txBox="1"/>
          <p:nvPr/>
        </p:nvSpPr>
        <p:spPr>
          <a:xfrm>
            <a:off x="145256" y="3728384"/>
            <a:ext cx="1845468" cy="646331"/>
          </a:xfrm>
          <a:prstGeom prst="rect">
            <a:avLst/>
          </a:prstGeom>
          <a:solidFill>
            <a:srgbClr val="0066CC"/>
          </a:solidFill>
        </p:spPr>
        <p:txBody>
          <a:bodyPr wrap="square">
            <a:spAutoFit/>
          </a:bodyPr>
          <a:lstStyle/>
          <a:p>
            <a:r>
              <a:rPr lang="fr-FR" sz="1800" dirty="0" err="1">
                <a:solidFill>
                  <a:schemeClr val="bg1"/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a.cadre</a:t>
            </a:r>
            <a:r>
              <a:rPr lang="fr-FR" sz="1800" dirty="0">
                <a:solidFill>
                  <a:schemeClr val="bg1"/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politique et juridique général </a:t>
            </a:r>
            <a:endParaRPr lang="fr-FR" sz="2800" b="1" dirty="0">
              <a:solidFill>
                <a:schemeClr val="bg1"/>
              </a:solidFill>
              <a:latin typeface="Bahnschrift SemiLight Condensed" panose="020B0502040204020203" pitchFamily="34" charset="0"/>
              <a:cs typeface="Poppins"/>
              <a:sym typeface="Poppin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42920CC-820C-8FA5-8600-84D5BA889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21252" b="19923"/>
          <a:stretch/>
        </p:blipFill>
        <p:spPr>
          <a:xfrm>
            <a:off x="9165749" y="2686241"/>
            <a:ext cx="3794467" cy="395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23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F14DAEF9-5395-CE2F-1809-CF199E27F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2FF14722-0FFF-6335-772D-BAA09442B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27" y="5108083"/>
            <a:ext cx="1118584" cy="111858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90F7F672-6A62-21B7-36CC-B322D4916137}"/>
              </a:ext>
            </a:extLst>
          </p:cNvPr>
          <p:cNvSpPr txBox="1"/>
          <p:nvPr/>
        </p:nvSpPr>
        <p:spPr>
          <a:xfrm>
            <a:off x="371476" y="1190625"/>
            <a:ext cx="16954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latin typeface="Futura Medium"/>
                <a:ea typeface="Poppins"/>
                <a:cs typeface="Poppins"/>
                <a:sym typeface="Poppins"/>
              </a:rPr>
              <a:t>1. Qu'est-ce qui a fonctionné dans votre contexte pour lutter contre le travail des enfants </a:t>
            </a:r>
            <a:r>
              <a:rPr lang="fr-FR" sz="1200" b="1" dirty="0">
                <a:effectLst/>
                <a:latin typeface="Futura Medium"/>
                <a:ea typeface="Aptos" panose="020B0004020202020204" pitchFamily="34" charset="0"/>
              </a:rPr>
              <a:t>à </a:t>
            </a:r>
            <a:r>
              <a:rPr lang="fr-FR" sz="1200" b="1" dirty="0">
                <a:latin typeface="Futura Medium"/>
                <a:ea typeface="Poppins"/>
                <a:cs typeface="Poppins"/>
                <a:sym typeface="Poppins"/>
              </a:rPr>
              <a:t>travers de mécanismes de protection sociale /</a:t>
            </a:r>
          </a:p>
          <a:p>
            <a:r>
              <a:rPr lang="fr-FR" sz="1200" b="1" dirty="0">
                <a:latin typeface="Futura Medium"/>
                <a:ea typeface="Poppins"/>
                <a:cs typeface="Poppins"/>
                <a:sym typeface="Poppins"/>
              </a:rPr>
              <a:t>la gestion des dossiers ?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35068AEA-E0A6-29D9-639E-44D03517A126}"/>
              </a:ext>
            </a:extLst>
          </p:cNvPr>
          <p:cNvCxnSpPr/>
          <p:nvPr/>
        </p:nvCxnSpPr>
        <p:spPr>
          <a:xfrm>
            <a:off x="2192785" y="1198485"/>
            <a:ext cx="0" cy="49626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03151C26-D8E9-B56D-2C19-154915ADE0D7}"/>
              </a:ext>
            </a:extLst>
          </p:cNvPr>
          <p:cNvSpPr txBox="1"/>
          <p:nvPr/>
        </p:nvSpPr>
        <p:spPr>
          <a:xfrm>
            <a:off x="811521" y="5499999"/>
            <a:ext cx="87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Futura Medium"/>
              </a:rPr>
              <a:t>3:30</a:t>
            </a:r>
          </a:p>
          <a:p>
            <a:pPr algn="ctr"/>
            <a:r>
              <a:rPr lang="es-ES" sz="1000" dirty="0">
                <a:latin typeface="Futura Medium"/>
              </a:rPr>
              <a:t>minutes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B80BFE2-400E-B1B6-3E21-9B743DD592BA}"/>
              </a:ext>
            </a:extLst>
          </p:cNvPr>
          <p:cNvSpPr txBox="1"/>
          <p:nvPr/>
        </p:nvSpPr>
        <p:spPr>
          <a:xfrm>
            <a:off x="2561900" y="848043"/>
            <a:ext cx="9217819" cy="5009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fr-BF" sz="2000" b="1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Cadre juridique et réglementaire</a:t>
            </a:r>
          </a:p>
          <a:p>
            <a:pPr marL="800100" lvl="1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0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Les instruments Internationaux (DUDH; CIDE, Convention N°138, 182</a:t>
            </a:r>
            <a:endParaRPr lang="fr-BF" sz="2000" kern="100" dirty="0">
              <a:effectLst/>
              <a:latin typeface="Futura 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000" kern="100" dirty="0"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Constitution, Code de Personnes et de la famille, Pénal, Travail </a:t>
            </a:r>
            <a:r>
              <a:rPr lang="fr-FR" sz="2000" kern="100" dirty="0" err="1"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etc</a:t>
            </a:r>
            <a:r>
              <a:rPr lang="fr-FR" sz="2000" kern="100" dirty="0"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800100" lvl="1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F" sz="20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Règlement sur l'Assurance Maladie Universelle (RAMU)</a:t>
            </a:r>
          </a:p>
          <a:p>
            <a:pPr marL="800100" lvl="1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F" sz="20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Registre Social Unique</a:t>
            </a:r>
          </a:p>
          <a:p>
            <a:pPr marL="800100" lvl="1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F" sz="20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Cadre de gestion des cas</a:t>
            </a:r>
          </a:p>
          <a:p>
            <a:pPr marL="457200" indent="-45720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fr-BF" sz="2000" b="1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Initiatives et projets</a:t>
            </a:r>
          </a:p>
          <a:p>
            <a:pPr marL="800100" lvl="1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F" sz="20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Projet</a:t>
            </a:r>
            <a:r>
              <a:rPr lang="fr-FR" sz="20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s et programmes de l’</a:t>
            </a:r>
            <a:r>
              <a:rPr lang="fr-FR" sz="2000" kern="100" dirty="0"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fr-FR" sz="20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tat</a:t>
            </a:r>
          </a:p>
          <a:p>
            <a:pPr marL="800100" lvl="1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F" sz="20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Engagement des ONG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A16127B-EAC5-745F-5B27-7C6433455FFB}"/>
              </a:ext>
            </a:extLst>
          </p:cNvPr>
          <p:cNvSpPr txBox="1"/>
          <p:nvPr/>
        </p:nvSpPr>
        <p:spPr>
          <a:xfrm>
            <a:off x="145255" y="3728384"/>
            <a:ext cx="2047525" cy="923330"/>
          </a:xfrm>
          <a:prstGeom prst="rect">
            <a:avLst/>
          </a:prstGeom>
          <a:solidFill>
            <a:srgbClr val="0066CC"/>
          </a:solidFill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fr-FR" sz="1800" dirty="0">
                <a:solidFill>
                  <a:schemeClr val="bg1"/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lois, des règlements ou des lignes directrices spécifiques </a:t>
            </a:r>
            <a:endParaRPr lang="fr-FR" sz="2800" b="1" dirty="0">
              <a:solidFill>
                <a:schemeClr val="bg1"/>
              </a:solidFill>
              <a:latin typeface="Bahnschrift SemiLight Condensed" panose="020B0502040204020203" pitchFamily="34" charset="0"/>
              <a:cs typeface="Poppins"/>
              <a:sym typeface="Poppin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358F2B2-B570-413B-2ADE-49086C0B1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2" t="4022" r="23611"/>
          <a:stretch/>
        </p:blipFill>
        <p:spPr>
          <a:xfrm>
            <a:off x="8410575" y="3129617"/>
            <a:ext cx="5391150" cy="658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17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F14DAEF9-5395-CE2F-1809-CF199E27F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2FF14722-0FFF-6335-772D-BAA09442B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27" y="5108083"/>
            <a:ext cx="1118584" cy="111858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90F7F672-6A62-21B7-36CC-B322D4916137}"/>
              </a:ext>
            </a:extLst>
          </p:cNvPr>
          <p:cNvSpPr txBox="1"/>
          <p:nvPr/>
        </p:nvSpPr>
        <p:spPr>
          <a:xfrm>
            <a:off x="371476" y="1190625"/>
            <a:ext cx="16954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latin typeface="Futura Medium"/>
                <a:ea typeface="Poppins"/>
                <a:cs typeface="Poppins"/>
                <a:sym typeface="Poppins"/>
              </a:rPr>
              <a:t>1. Qu'est-ce qui a fonctionné dans votre contexte pour lutter contre le travail des enfants </a:t>
            </a:r>
            <a:r>
              <a:rPr lang="fr-FR" sz="1200" b="1" dirty="0">
                <a:effectLst/>
                <a:latin typeface="Futura Medium"/>
                <a:ea typeface="Aptos" panose="020B0004020202020204" pitchFamily="34" charset="0"/>
              </a:rPr>
              <a:t>à </a:t>
            </a:r>
            <a:r>
              <a:rPr lang="fr-FR" sz="1200" b="1" dirty="0">
                <a:latin typeface="Futura Medium"/>
                <a:ea typeface="Poppins"/>
                <a:cs typeface="Poppins"/>
                <a:sym typeface="Poppins"/>
              </a:rPr>
              <a:t>travers de mécanismes de protection sociale /</a:t>
            </a:r>
          </a:p>
          <a:p>
            <a:r>
              <a:rPr lang="fr-FR" sz="1200" b="1" dirty="0">
                <a:latin typeface="Futura Medium"/>
                <a:ea typeface="Poppins"/>
                <a:cs typeface="Poppins"/>
                <a:sym typeface="Poppins"/>
              </a:rPr>
              <a:t>la gestion des dossiers ?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35068AEA-E0A6-29D9-639E-44D03517A126}"/>
              </a:ext>
            </a:extLst>
          </p:cNvPr>
          <p:cNvCxnSpPr/>
          <p:nvPr/>
        </p:nvCxnSpPr>
        <p:spPr>
          <a:xfrm>
            <a:off x="2192785" y="1198485"/>
            <a:ext cx="0" cy="49626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03151C26-D8E9-B56D-2C19-154915ADE0D7}"/>
              </a:ext>
            </a:extLst>
          </p:cNvPr>
          <p:cNvSpPr txBox="1"/>
          <p:nvPr/>
        </p:nvSpPr>
        <p:spPr>
          <a:xfrm>
            <a:off x="811521" y="5499999"/>
            <a:ext cx="87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Futura Medium"/>
              </a:rPr>
              <a:t>3:30</a:t>
            </a:r>
          </a:p>
          <a:p>
            <a:pPr algn="ctr"/>
            <a:r>
              <a:rPr lang="es-ES" sz="1000" dirty="0">
                <a:latin typeface="Futura Medium"/>
              </a:rPr>
              <a:t>minutes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B80BFE2-400E-B1B6-3E21-9B743DD592BA}"/>
              </a:ext>
            </a:extLst>
          </p:cNvPr>
          <p:cNvSpPr txBox="1"/>
          <p:nvPr/>
        </p:nvSpPr>
        <p:spPr>
          <a:xfrm>
            <a:off x="2897305" y="123358"/>
            <a:ext cx="6208596" cy="6268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fr-BF" sz="16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fr-BF" sz="1600" b="1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Transferts monétaires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F" sz="16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Filets sociaux de sécurité </a:t>
            </a:r>
            <a:r>
              <a:rPr lang="fr-FR" sz="16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 (Etat)</a:t>
            </a:r>
            <a:endParaRPr lang="fr-BF" sz="1600" kern="100" dirty="0">
              <a:effectLst/>
              <a:latin typeface="Futura 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fr-BF" sz="1600" b="1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2. Assurance sociale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F" sz="16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Assurance Maladie Universelle (RAMU) </a:t>
            </a:r>
            <a:r>
              <a:rPr lang="fr-FR" sz="16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(Etat)</a:t>
            </a:r>
            <a:endParaRPr lang="fr-BF" sz="1600" kern="100" dirty="0">
              <a:effectLst/>
              <a:latin typeface="Futura 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F" sz="16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Assurance vieillesse volontaire (AVV)</a:t>
            </a:r>
            <a:r>
              <a:rPr lang="fr-FR" sz="16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 (Etat)</a:t>
            </a:r>
            <a:endParaRPr lang="fr-BF" sz="1600" kern="100" dirty="0">
              <a:effectLst/>
              <a:latin typeface="Futura 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fr-BF" sz="16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fr-BF" sz="1600" b="1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Assistance sociale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F" sz="16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Services sociaux communaux</a:t>
            </a:r>
            <a:r>
              <a:rPr lang="fr-FR" sz="16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kern="100" dirty="0"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Service sociaux déconcentrés</a:t>
            </a:r>
            <a:r>
              <a:rPr lang="fr-BF" sz="16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 : </a:t>
            </a:r>
            <a:endParaRPr lang="fr-FR" sz="1600" kern="100" dirty="0">
              <a:effectLst/>
              <a:latin typeface="Futura 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kern="100" dirty="0"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Projets et Programmes des OSC</a:t>
            </a:r>
            <a:endParaRPr lang="fr-BF" sz="1600" kern="100" dirty="0">
              <a:effectLst/>
              <a:latin typeface="Futura 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fr-BF" sz="1600" b="1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4. Programmes de protection de l'enfance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F" sz="16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Initiatives de protection de l'enfance</a:t>
            </a:r>
            <a:endParaRPr lang="fr-FR" sz="1600" kern="100" dirty="0">
              <a:effectLst/>
              <a:latin typeface="Futura 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kern="100" dirty="0"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Projets et Programmes des OSC</a:t>
            </a:r>
            <a:endParaRPr lang="fr-BF" sz="1600" kern="100" dirty="0">
              <a:effectLst/>
              <a:latin typeface="Futura 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fr-BF" sz="1600" b="1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5. Programmes d'éducation et de formation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F" sz="16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Projets de réinsertion socioprofessionnelle</a:t>
            </a:r>
            <a:endParaRPr lang="fr-FR" sz="1600" kern="100" dirty="0">
              <a:effectLst/>
              <a:latin typeface="Futura 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kern="100" dirty="0"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Projets et Programmes des OSC</a:t>
            </a:r>
            <a:endParaRPr lang="fr-BF" sz="1600" kern="100" dirty="0">
              <a:effectLst/>
              <a:latin typeface="Futura 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fr-BF" sz="16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fr-BF" sz="1600" b="1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Mécanismes de réponse aux urgences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F" sz="16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Protection en situation d'urgence </a:t>
            </a:r>
            <a:endParaRPr lang="fr-FR" sz="1600" kern="100" dirty="0">
              <a:effectLst/>
              <a:latin typeface="Futura 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kern="100" dirty="0"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Projets et Programmes des OSC</a:t>
            </a:r>
            <a:endParaRPr lang="fr-BF" sz="1600" kern="100" dirty="0">
              <a:effectLst/>
              <a:latin typeface="Futura 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A16127B-EAC5-745F-5B27-7C6433455FFB}"/>
              </a:ext>
            </a:extLst>
          </p:cNvPr>
          <p:cNvSpPr txBox="1"/>
          <p:nvPr/>
        </p:nvSpPr>
        <p:spPr>
          <a:xfrm>
            <a:off x="145255" y="3728384"/>
            <a:ext cx="2047525" cy="923330"/>
          </a:xfrm>
          <a:prstGeom prst="rect">
            <a:avLst/>
          </a:prstGeom>
          <a:solidFill>
            <a:srgbClr val="0066CC"/>
          </a:solidFill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types de programmes de protection sociale disponibles </a:t>
            </a:r>
            <a:endParaRPr lang="fr-FR" sz="2800" b="1" dirty="0">
              <a:solidFill>
                <a:schemeClr val="bg1"/>
              </a:solidFill>
              <a:latin typeface="Bahnschrift SemiLight Condensed" panose="020B0502040204020203" pitchFamily="34" charset="0"/>
              <a:cs typeface="Poppins"/>
              <a:sym typeface="Poppin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463E5B4-E1C3-2D31-8663-4641B3AB0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0" y="1800225"/>
            <a:ext cx="67437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25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F14DAEF9-5395-CE2F-1809-CF199E27F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2FF14722-0FFF-6335-772D-BAA09442B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27" y="5108083"/>
            <a:ext cx="1118584" cy="111858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90F7F672-6A62-21B7-36CC-B322D4916137}"/>
              </a:ext>
            </a:extLst>
          </p:cNvPr>
          <p:cNvSpPr txBox="1"/>
          <p:nvPr/>
        </p:nvSpPr>
        <p:spPr>
          <a:xfrm>
            <a:off x="371476" y="1190625"/>
            <a:ext cx="16954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latin typeface="Futura Medium"/>
                <a:ea typeface="Poppins"/>
                <a:cs typeface="Poppins"/>
                <a:sym typeface="Poppins"/>
              </a:rPr>
              <a:t>1. Qu'est-ce qui a fonctionné dans votre contexte pour lutter contre le travail des enfants </a:t>
            </a:r>
            <a:r>
              <a:rPr lang="fr-FR" sz="1200" b="1" dirty="0">
                <a:effectLst/>
                <a:latin typeface="Futura Medium"/>
                <a:ea typeface="Aptos" panose="020B0004020202020204" pitchFamily="34" charset="0"/>
              </a:rPr>
              <a:t>à </a:t>
            </a:r>
            <a:r>
              <a:rPr lang="fr-FR" sz="1200" b="1" dirty="0">
                <a:latin typeface="Futura Medium"/>
                <a:ea typeface="Poppins"/>
                <a:cs typeface="Poppins"/>
                <a:sym typeface="Poppins"/>
              </a:rPr>
              <a:t>travers de mécanismes de protection sociale /</a:t>
            </a:r>
          </a:p>
          <a:p>
            <a:r>
              <a:rPr lang="fr-FR" sz="1200" b="1" dirty="0">
                <a:latin typeface="Futura Medium"/>
                <a:ea typeface="Poppins"/>
                <a:cs typeface="Poppins"/>
                <a:sym typeface="Poppins"/>
              </a:rPr>
              <a:t>la gestion des dossiers ?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35068AEA-E0A6-29D9-639E-44D03517A126}"/>
              </a:ext>
            </a:extLst>
          </p:cNvPr>
          <p:cNvCxnSpPr/>
          <p:nvPr/>
        </p:nvCxnSpPr>
        <p:spPr>
          <a:xfrm>
            <a:off x="2192785" y="1198485"/>
            <a:ext cx="0" cy="49626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03151C26-D8E9-B56D-2C19-154915ADE0D7}"/>
              </a:ext>
            </a:extLst>
          </p:cNvPr>
          <p:cNvSpPr txBox="1"/>
          <p:nvPr/>
        </p:nvSpPr>
        <p:spPr>
          <a:xfrm>
            <a:off x="811521" y="5499999"/>
            <a:ext cx="87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Futura Medium"/>
              </a:rPr>
              <a:t>3:30</a:t>
            </a:r>
          </a:p>
          <a:p>
            <a:pPr algn="ctr"/>
            <a:r>
              <a:rPr lang="es-ES" sz="1000" dirty="0">
                <a:latin typeface="Futura Medium"/>
              </a:rPr>
              <a:t>minutes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B80BFE2-400E-B1B6-3E21-9B743DD592BA}"/>
              </a:ext>
            </a:extLst>
          </p:cNvPr>
          <p:cNvSpPr txBox="1"/>
          <p:nvPr/>
        </p:nvSpPr>
        <p:spPr>
          <a:xfrm>
            <a:off x="2849680" y="275758"/>
            <a:ext cx="6208596" cy="6138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fr-BF" sz="2000" b="1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Bénéficiaires cibles</a:t>
            </a:r>
          </a:p>
          <a:p>
            <a:pPr marL="800100" lvl="1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F" sz="20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Ménages pauvres et vulnérables</a:t>
            </a:r>
          </a:p>
          <a:p>
            <a:pPr marL="800100" lvl="1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F" sz="20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Enfants</a:t>
            </a:r>
          </a:p>
          <a:p>
            <a:pPr marL="800100" lvl="1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F" sz="20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Acteurs de l'économie informelle</a:t>
            </a:r>
          </a:p>
          <a:p>
            <a:pPr marL="800100" lvl="1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F" sz="20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Personnes déplacées internes</a:t>
            </a:r>
          </a:p>
          <a:p>
            <a:pPr marL="457200" indent="-45720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fr-BF" sz="2000" b="1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Critères d'éligibilité et d'inclusion</a:t>
            </a:r>
          </a:p>
          <a:p>
            <a:pPr marL="800100" lvl="1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F" sz="20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Critères socio-économiques</a:t>
            </a:r>
          </a:p>
          <a:p>
            <a:pPr marL="800100" lvl="1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F" sz="20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Conditions liées aux enfants</a:t>
            </a:r>
          </a:p>
          <a:p>
            <a:pPr marL="800100" lvl="1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F" sz="20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Résidence géographique</a:t>
            </a:r>
          </a:p>
          <a:p>
            <a:pPr marL="800100" lvl="1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F" sz="20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Participation à des activités de formation</a:t>
            </a:r>
          </a:p>
          <a:p>
            <a:pPr marL="800100" lvl="1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F" sz="2000" kern="100" dirty="0">
                <a:effectLst/>
                <a:latin typeface="Futura LT"/>
                <a:ea typeface="Calibri" panose="020F0502020204030204" pitchFamily="34" charset="0"/>
                <a:cs typeface="Times New Roman" panose="02020603050405020304" pitchFamily="18" charset="0"/>
              </a:rPr>
              <a:t>Inscription au registre social unique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A16127B-EAC5-745F-5B27-7C6433455FFB}"/>
              </a:ext>
            </a:extLst>
          </p:cNvPr>
          <p:cNvSpPr txBox="1"/>
          <p:nvPr/>
        </p:nvSpPr>
        <p:spPr>
          <a:xfrm>
            <a:off x="145255" y="3728384"/>
            <a:ext cx="2047525" cy="646331"/>
          </a:xfrm>
          <a:prstGeom prst="rect">
            <a:avLst/>
          </a:prstGeom>
          <a:solidFill>
            <a:srgbClr val="0066CC"/>
          </a:solidFill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fr-FR" sz="1800" dirty="0">
                <a:solidFill>
                  <a:schemeClr val="bg1"/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les bénéficiaires cibles </a:t>
            </a:r>
            <a:endParaRPr lang="fr-FR" sz="2800" b="1" dirty="0">
              <a:solidFill>
                <a:schemeClr val="bg1"/>
              </a:solidFill>
              <a:latin typeface="Bahnschrift SemiLight Condensed" panose="020B0502040204020203" pitchFamily="34" charset="0"/>
              <a:cs typeface="Poppins"/>
              <a:sym typeface="Poppin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36E0050-90E4-0DC5-3378-4D6FBD167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7" b="36944"/>
          <a:stretch/>
        </p:blipFill>
        <p:spPr>
          <a:xfrm>
            <a:off x="9494313" y="3129617"/>
            <a:ext cx="3075480" cy="41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11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F14DAEF9-5395-CE2F-1809-CF199E27F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2FF14722-0FFF-6335-772D-BAA09442B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27" y="5108083"/>
            <a:ext cx="1118584" cy="111858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90F7F672-6A62-21B7-36CC-B322D4916137}"/>
              </a:ext>
            </a:extLst>
          </p:cNvPr>
          <p:cNvSpPr txBox="1"/>
          <p:nvPr/>
        </p:nvSpPr>
        <p:spPr>
          <a:xfrm>
            <a:off x="371476" y="1190625"/>
            <a:ext cx="16954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latin typeface="Futura Medium"/>
                <a:ea typeface="Poppins"/>
                <a:cs typeface="Poppins"/>
                <a:sym typeface="Poppins"/>
              </a:rPr>
              <a:t>1. Qu'est-ce qui a fonctionné dans votre contexte pour lutter contre le travail des enfants </a:t>
            </a:r>
            <a:r>
              <a:rPr lang="fr-FR" sz="1200" b="1" dirty="0">
                <a:effectLst/>
                <a:latin typeface="Futura Medium"/>
                <a:ea typeface="Aptos" panose="020B0004020202020204" pitchFamily="34" charset="0"/>
              </a:rPr>
              <a:t>à </a:t>
            </a:r>
            <a:r>
              <a:rPr lang="fr-FR" sz="1200" b="1" dirty="0">
                <a:latin typeface="Futura Medium"/>
                <a:ea typeface="Poppins"/>
                <a:cs typeface="Poppins"/>
                <a:sym typeface="Poppins"/>
              </a:rPr>
              <a:t>travers de mécanismes de protection sociale /</a:t>
            </a:r>
          </a:p>
          <a:p>
            <a:r>
              <a:rPr lang="fr-FR" sz="1200" b="1" dirty="0">
                <a:latin typeface="Futura Medium"/>
                <a:ea typeface="Poppins"/>
                <a:cs typeface="Poppins"/>
                <a:sym typeface="Poppins"/>
              </a:rPr>
              <a:t>la gestion des dossiers ?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35068AEA-E0A6-29D9-639E-44D03517A126}"/>
              </a:ext>
            </a:extLst>
          </p:cNvPr>
          <p:cNvCxnSpPr/>
          <p:nvPr/>
        </p:nvCxnSpPr>
        <p:spPr>
          <a:xfrm>
            <a:off x="2192785" y="1198485"/>
            <a:ext cx="0" cy="49626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03151C26-D8E9-B56D-2C19-154915ADE0D7}"/>
              </a:ext>
            </a:extLst>
          </p:cNvPr>
          <p:cNvSpPr txBox="1"/>
          <p:nvPr/>
        </p:nvSpPr>
        <p:spPr>
          <a:xfrm>
            <a:off x="811521" y="5499999"/>
            <a:ext cx="87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Futura Medium"/>
              </a:rPr>
              <a:t>3:30</a:t>
            </a:r>
          </a:p>
          <a:p>
            <a:pPr algn="ctr"/>
            <a:r>
              <a:rPr lang="es-ES" sz="1000" dirty="0">
                <a:latin typeface="Futura Medium"/>
              </a:rPr>
              <a:t>minutes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B80BFE2-400E-B1B6-3E21-9B743DD592BA}"/>
              </a:ext>
            </a:extLst>
          </p:cNvPr>
          <p:cNvSpPr txBox="1"/>
          <p:nvPr/>
        </p:nvSpPr>
        <p:spPr>
          <a:xfrm>
            <a:off x="2318639" y="969224"/>
            <a:ext cx="8075494" cy="4919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fr-FR" sz="2000" b="1" dirty="0">
                <a:latin typeface="Futura LT"/>
              </a:rPr>
              <a:t>Sur l'adéquation</a:t>
            </a:r>
            <a:endParaRPr lang="fr-FR" sz="2000" dirty="0">
              <a:latin typeface="Futura LT"/>
            </a:endParaRPr>
          </a:p>
          <a:p>
            <a:pPr lv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latin typeface="Futura LT"/>
              </a:rPr>
              <a:t>Ciblage :</a:t>
            </a:r>
            <a:r>
              <a:rPr lang="fr-FR" sz="2000" dirty="0">
                <a:latin typeface="Futura LT"/>
              </a:rPr>
              <a:t> Visent les plus vulnérables.</a:t>
            </a:r>
          </a:p>
          <a:p>
            <a:pPr lv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latin typeface="Futura LT"/>
              </a:rPr>
              <a:t>Besoins spécifiques :</a:t>
            </a:r>
            <a:r>
              <a:rPr lang="fr-FR" sz="2000" dirty="0">
                <a:latin typeface="Futura LT"/>
              </a:rPr>
              <a:t> Adaptés aux contextes locaux.</a:t>
            </a:r>
          </a:p>
          <a:p>
            <a:pPr lv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latin typeface="Futura LT"/>
              </a:rPr>
              <a:t>Cohérence nationale :</a:t>
            </a:r>
            <a:r>
              <a:rPr lang="fr-FR" sz="2000" dirty="0">
                <a:latin typeface="Futura LT"/>
              </a:rPr>
              <a:t> Alignés sur les politiques nationales.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fr-FR" sz="2000" b="1" dirty="0">
                <a:latin typeface="Futura LT"/>
              </a:rPr>
              <a:t>Sur  l'efficacité</a:t>
            </a:r>
            <a:endParaRPr lang="fr-FR" sz="2000" dirty="0">
              <a:latin typeface="Futura LT"/>
            </a:endParaRPr>
          </a:p>
          <a:p>
            <a:pPr lv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latin typeface="Futura LT"/>
              </a:rPr>
              <a:t>Bien-être :</a:t>
            </a:r>
            <a:r>
              <a:rPr lang="fr-FR" sz="2000" dirty="0">
                <a:latin typeface="Futura LT"/>
              </a:rPr>
              <a:t> Améliorent la qualité de vie.</a:t>
            </a:r>
          </a:p>
          <a:p>
            <a:pPr lv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latin typeface="Futura LT"/>
              </a:rPr>
              <a:t>Réduction :</a:t>
            </a:r>
            <a:r>
              <a:rPr lang="fr-FR" sz="2000" dirty="0">
                <a:latin typeface="Futura LT"/>
              </a:rPr>
              <a:t> Luttent contre la pauvreté et les inégalités.</a:t>
            </a:r>
          </a:p>
          <a:p>
            <a:pPr lv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latin typeface="Futura LT"/>
              </a:rPr>
              <a:t>Capital humain :</a:t>
            </a:r>
            <a:r>
              <a:rPr lang="fr-FR" sz="2000" dirty="0">
                <a:latin typeface="Futura LT"/>
              </a:rPr>
              <a:t> Renforcent les compétences.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A16127B-EAC5-745F-5B27-7C6433455FFB}"/>
              </a:ext>
            </a:extLst>
          </p:cNvPr>
          <p:cNvSpPr txBox="1"/>
          <p:nvPr/>
        </p:nvSpPr>
        <p:spPr>
          <a:xfrm>
            <a:off x="145255" y="3728384"/>
            <a:ext cx="2047525" cy="923330"/>
          </a:xfrm>
          <a:prstGeom prst="rect">
            <a:avLst/>
          </a:prstGeom>
          <a:solidFill>
            <a:srgbClr val="0066CC"/>
          </a:solidFill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 Adéquation aux besoins des populations vulnérables</a:t>
            </a:r>
            <a:endParaRPr lang="fr-FR" sz="2800" b="1" dirty="0">
              <a:solidFill>
                <a:schemeClr val="bg1"/>
              </a:solidFill>
              <a:latin typeface="Bahnschrift SemiLight Condensed" panose="020B0502040204020203" pitchFamily="34" charset="0"/>
              <a:cs typeface="Poppins"/>
              <a:sym typeface="Poppin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7F100AD-AAA9-2054-9F50-31C492699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013" y="3629025"/>
            <a:ext cx="4843463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46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F14DAEF9-5395-CE2F-1809-CF199E27F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2FF14722-0FFF-6335-772D-BAA09442B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27" y="5108083"/>
            <a:ext cx="1118584" cy="111858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90F7F672-6A62-21B7-36CC-B322D4916137}"/>
              </a:ext>
            </a:extLst>
          </p:cNvPr>
          <p:cNvSpPr txBox="1"/>
          <p:nvPr/>
        </p:nvSpPr>
        <p:spPr>
          <a:xfrm>
            <a:off x="371476" y="1190625"/>
            <a:ext cx="16954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latin typeface="Futura Medium"/>
                <a:ea typeface="Poppins"/>
                <a:cs typeface="Poppins"/>
                <a:sym typeface="Poppins"/>
              </a:rPr>
              <a:t>1. Qu'est-ce qui a fonctionné dans votre contexte pour lutter contre le travail des enfants </a:t>
            </a:r>
            <a:r>
              <a:rPr lang="fr-FR" sz="1200" b="1" dirty="0">
                <a:effectLst/>
                <a:latin typeface="Futura Medium"/>
                <a:ea typeface="Aptos" panose="020B0004020202020204" pitchFamily="34" charset="0"/>
              </a:rPr>
              <a:t>à </a:t>
            </a:r>
            <a:r>
              <a:rPr lang="fr-FR" sz="1200" b="1" dirty="0">
                <a:latin typeface="Futura Medium"/>
                <a:ea typeface="Poppins"/>
                <a:cs typeface="Poppins"/>
                <a:sym typeface="Poppins"/>
              </a:rPr>
              <a:t>travers de mécanismes de protection sociale /</a:t>
            </a:r>
          </a:p>
          <a:p>
            <a:r>
              <a:rPr lang="fr-FR" sz="1200" b="1" dirty="0">
                <a:latin typeface="Futura Medium"/>
                <a:ea typeface="Poppins"/>
                <a:cs typeface="Poppins"/>
                <a:sym typeface="Poppins"/>
              </a:rPr>
              <a:t>la gestion des dossiers ?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35068AEA-E0A6-29D9-639E-44D03517A126}"/>
              </a:ext>
            </a:extLst>
          </p:cNvPr>
          <p:cNvCxnSpPr/>
          <p:nvPr/>
        </p:nvCxnSpPr>
        <p:spPr>
          <a:xfrm>
            <a:off x="2192785" y="1198485"/>
            <a:ext cx="0" cy="49626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03151C26-D8E9-B56D-2C19-154915ADE0D7}"/>
              </a:ext>
            </a:extLst>
          </p:cNvPr>
          <p:cNvSpPr txBox="1"/>
          <p:nvPr/>
        </p:nvSpPr>
        <p:spPr>
          <a:xfrm>
            <a:off x="811521" y="5499999"/>
            <a:ext cx="87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Futura Medium"/>
              </a:rPr>
              <a:t>3:30</a:t>
            </a:r>
          </a:p>
          <a:p>
            <a:pPr algn="ctr"/>
            <a:r>
              <a:rPr lang="es-ES" sz="1000" dirty="0">
                <a:latin typeface="Futura Medium"/>
              </a:rPr>
              <a:t>minutes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B80BFE2-400E-B1B6-3E21-9B743DD592BA}"/>
              </a:ext>
            </a:extLst>
          </p:cNvPr>
          <p:cNvSpPr txBox="1"/>
          <p:nvPr/>
        </p:nvSpPr>
        <p:spPr>
          <a:xfrm>
            <a:off x="2687754" y="849752"/>
            <a:ext cx="9428046" cy="4650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>
                <a:latin typeface="Futura LT" panose="02000503000000000000"/>
              </a:rPr>
              <a:t>3. Sur la portée</a:t>
            </a:r>
            <a:endParaRPr lang="fr-FR" sz="2000" dirty="0">
              <a:latin typeface="Futura LT" panose="02000503000000000000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latin typeface="Futura LT" panose="02000503000000000000"/>
              </a:rPr>
              <a:t>Couverture :</a:t>
            </a:r>
            <a:r>
              <a:rPr lang="fr-FR" sz="2000" dirty="0">
                <a:latin typeface="Futura LT" panose="02000503000000000000"/>
              </a:rPr>
              <a:t> S'étendent géographiquement.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latin typeface="Futura LT" panose="02000503000000000000"/>
              </a:rPr>
              <a:t>Diversité :</a:t>
            </a:r>
            <a:r>
              <a:rPr lang="fr-FR" sz="2000" dirty="0">
                <a:latin typeface="Futura LT" panose="02000503000000000000"/>
              </a:rPr>
              <a:t> Répondent à de multiples besoins.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latin typeface="Futura LT" panose="02000503000000000000"/>
              </a:rPr>
              <a:t>Partenariats :</a:t>
            </a:r>
            <a:r>
              <a:rPr lang="fr-FR" sz="2000" dirty="0">
                <a:latin typeface="Futura LT" panose="02000503000000000000"/>
              </a:rPr>
              <a:t> S'appuient sur les acteurs locaux.</a:t>
            </a:r>
          </a:p>
          <a:p>
            <a:pPr>
              <a:lnSpc>
                <a:spcPct val="150000"/>
              </a:lnSpc>
            </a:pPr>
            <a:endParaRPr lang="fr-FR" sz="2000" b="1" dirty="0">
              <a:latin typeface="Futura LT" panose="02000503000000000000"/>
            </a:endParaRPr>
          </a:p>
          <a:p>
            <a:pPr>
              <a:lnSpc>
                <a:spcPct val="150000"/>
              </a:lnSpc>
            </a:pPr>
            <a:r>
              <a:rPr lang="fr-FR" sz="2000" b="1" dirty="0">
                <a:latin typeface="Futura LT" panose="02000503000000000000"/>
              </a:rPr>
              <a:t>Résumé</a:t>
            </a:r>
            <a:endParaRPr lang="fr-FR" sz="2000" dirty="0">
              <a:latin typeface="Futura LT" panose="02000503000000000000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latin typeface="Futura LT" panose="02000503000000000000"/>
              </a:rPr>
              <a:t>Rôle crucial :</a:t>
            </a:r>
            <a:r>
              <a:rPr lang="fr-FR" sz="2000" dirty="0">
                <a:latin typeface="Futura LT" panose="02000503000000000000"/>
              </a:rPr>
              <a:t> Améliorent les conditions de vie.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latin typeface="Futura LT" panose="02000503000000000000"/>
              </a:rPr>
              <a:t>Résultats encourageants :</a:t>
            </a:r>
            <a:r>
              <a:rPr lang="fr-FR" sz="2000" dirty="0">
                <a:latin typeface="Futura LT" panose="02000503000000000000"/>
              </a:rPr>
              <a:t> Malgré quelques défis.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latin typeface="Futura LT" panose="02000503000000000000"/>
              </a:rPr>
              <a:t>Amélioration nécessaire :</a:t>
            </a:r>
            <a:r>
              <a:rPr lang="fr-FR" sz="2000" dirty="0">
                <a:latin typeface="Futura LT" panose="02000503000000000000"/>
              </a:rPr>
              <a:t> Ciblage, coordination, transparence.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latin typeface="Futura LT" panose="02000503000000000000"/>
              </a:rPr>
              <a:t>Protection sociale :</a:t>
            </a:r>
            <a:r>
              <a:rPr lang="fr-FR" sz="2000" dirty="0">
                <a:latin typeface="Futura LT" panose="02000503000000000000"/>
              </a:rPr>
              <a:t> Outil essentiel pour les vulnérables.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A16127B-EAC5-745F-5B27-7C6433455FFB}"/>
              </a:ext>
            </a:extLst>
          </p:cNvPr>
          <p:cNvSpPr txBox="1"/>
          <p:nvPr/>
        </p:nvSpPr>
        <p:spPr>
          <a:xfrm>
            <a:off x="145255" y="3728384"/>
            <a:ext cx="2047525" cy="923330"/>
          </a:xfrm>
          <a:prstGeom prst="rect">
            <a:avLst/>
          </a:prstGeom>
          <a:solidFill>
            <a:srgbClr val="0066CC"/>
          </a:solidFill>
        </p:spPr>
        <p:txBody>
          <a:bodyPr wrap="square">
            <a:spAutoFit/>
          </a:bodyPr>
          <a:lstStyle/>
          <a:p>
            <a:r>
              <a:rPr lang="fr-FR" sz="1800">
                <a:solidFill>
                  <a:schemeClr val="bg1"/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 Adéquation aux besoins des populations vulnérables</a:t>
            </a:r>
            <a:endParaRPr lang="fr-FR" sz="2800" b="1" dirty="0">
              <a:solidFill>
                <a:schemeClr val="bg1"/>
              </a:solidFill>
              <a:latin typeface="Bahnschrift SemiLight Condensed" panose="020B0502040204020203" pitchFamily="34" charset="0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936868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F14DAEF9-5395-CE2F-1809-CF199E27F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90F7F672-6A62-21B7-36CC-B322D4916137}"/>
              </a:ext>
            </a:extLst>
          </p:cNvPr>
          <p:cNvSpPr txBox="1"/>
          <p:nvPr/>
        </p:nvSpPr>
        <p:spPr>
          <a:xfrm>
            <a:off x="371476" y="1190625"/>
            <a:ext cx="1825072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b="1" dirty="0">
                <a:latin typeface="Futura Medium"/>
                <a:ea typeface="Poppins"/>
                <a:cs typeface="Poppins"/>
                <a:sym typeface="Poppins"/>
              </a:rPr>
              <a:t>Quelles sont les lacunes existantes et quelles solutions </a:t>
            </a:r>
            <a:r>
              <a:rPr lang="fr-FR" sz="1200" b="1" dirty="0">
                <a:effectLst/>
                <a:latin typeface="Futura Medium"/>
                <a:ea typeface="Aptos" panose="020B0004020202020204" pitchFamily="34" charset="0"/>
              </a:rPr>
              <a:t>pourraient être proposées </a:t>
            </a:r>
            <a:r>
              <a:rPr lang="fr-FR" sz="1200" b="1" dirty="0">
                <a:latin typeface="Futura Medium"/>
                <a:ea typeface="Poppins"/>
                <a:cs typeface="Poppins"/>
                <a:sym typeface="Poppins"/>
              </a:rPr>
              <a:t>pour renforcer le mécanisme de protection sociale (en particulier la gestion des cas) au sein de nos sites de nos projets/site d'intervention ?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B83AF253-8A8E-8748-21A7-ED71543FFE3E}"/>
              </a:ext>
            </a:extLst>
          </p:cNvPr>
          <p:cNvCxnSpPr/>
          <p:nvPr/>
        </p:nvCxnSpPr>
        <p:spPr>
          <a:xfrm>
            <a:off x="2192785" y="1198485"/>
            <a:ext cx="0" cy="49626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B3B98309-8C82-4F8F-3852-6E03B45E4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27" y="5108083"/>
            <a:ext cx="1118584" cy="111858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5D6E75A-98EB-38CD-56E8-4C1428ACF785}"/>
              </a:ext>
            </a:extLst>
          </p:cNvPr>
          <p:cNvSpPr txBox="1"/>
          <p:nvPr/>
        </p:nvSpPr>
        <p:spPr>
          <a:xfrm>
            <a:off x="811521" y="5499999"/>
            <a:ext cx="87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Futura Medium"/>
              </a:rPr>
              <a:t>3:30</a:t>
            </a:r>
          </a:p>
          <a:p>
            <a:pPr algn="ctr"/>
            <a:r>
              <a:rPr lang="es-ES" sz="1000" dirty="0">
                <a:latin typeface="Futura Medium"/>
              </a:rPr>
              <a:t>minutes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BEDC401-C364-7E94-6383-A4B23A5350BC}"/>
              </a:ext>
            </a:extLst>
          </p:cNvPr>
          <p:cNvSpPr txBox="1"/>
          <p:nvPr/>
        </p:nvSpPr>
        <p:spPr>
          <a:xfrm>
            <a:off x="145255" y="3728384"/>
            <a:ext cx="2047525" cy="1477328"/>
          </a:xfrm>
          <a:prstGeom prst="rect">
            <a:avLst/>
          </a:prstGeom>
          <a:solidFill>
            <a:srgbClr val="0066CC"/>
          </a:solidFill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r-FR" sz="1800" dirty="0">
                <a:solidFill>
                  <a:schemeClr val="bg1"/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Comment les services de protection sociale devraient-ils être fournis aux bénéficiaires </a:t>
            </a:r>
            <a:endParaRPr lang="fr-FR" sz="2800" b="1" dirty="0">
              <a:solidFill>
                <a:schemeClr val="bg1"/>
              </a:solidFill>
              <a:latin typeface="Bahnschrift SemiLight Condensed" panose="020B0502040204020203" pitchFamily="34" charset="0"/>
              <a:cs typeface="Poppins"/>
              <a:sym typeface="Poppin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9E045E6-E473-4102-368F-A54D56229BF3}"/>
              </a:ext>
            </a:extLst>
          </p:cNvPr>
          <p:cNvSpPr txBox="1"/>
          <p:nvPr/>
        </p:nvSpPr>
        <p:spPr>
          <a:xfrm>
            <a:off x="2425074" y="599259"/>
            <a:ext cx="9117573" cy="5561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b="1" dirty="0">
                <a:latin typeface="Futura LT"/>
              </a:rPr>
              <a:t>Agences gouvernementales</a:t>
            </a:r>
            <a:endParaRPr lang="fr-FR" sz="2400" dirty="0">
              <a:latin typeface="Futura LT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latin typeface="Futura LT"/>
              </a:rPr>
              <a:t>État :</a:t>
            </a:r>
            <a:r>
              <a:rPr lang="fr-FR" sz="2400" dirty="0">
                <a:latin typeface="Futura LT"/>
              </a:rPr>
              <a:t> Élabore la politique sociale à temps.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latin typeface="Futura LT"/>
              </a:rPr>
              <a:t>Directions spécialisées :</a:t>
            </a:r>
            <a:r>
              <a:rPr lang="fr-FR" sz="2400" dirty="0">
                <a:latin typeface="Futura LT"/>
              </a:rPr>
              <a:t> Conçoivent les programmes à temps et les vulgarisent.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latin typeface="Futura LT"/>
              </a:rPr>
              <a:t>Cadre légal :</a:t>
            </a:r>
            <a:r>
              <a:rPr lang="fr-FR" sz="2400" dirty="0">
                <a:latin typeface="Futura LT"/>
              </a:rPr>
              <a:t> Garantit les ressources.</a:t>
            </a:r>
          </a:p>
          <a:p>
            <a:pPr>
              <a:lnSpc>
                <a:spcPct val="150000"/>
              </a:lnSpc>
            </a:pPr>
            <a:r>
              <a:rPr lang="fr-FR" sz="2400" b="1" dirty="0">
                <a:latin typeface="Futura LT"/>
              </a:rPr>
              <a:t>Organisations non gouvernementales (ONG)</a:t>
            </a:r>
            <a:endParaRPr lang="fr-FR" sz="2400" dirty="0">
              <a:latin typeface="Futura LT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latin typeface="Futura LT"/>
              </a:rPr>
              <a:t>Complémentarité :</a:t>
            </a:r>
            <a:r>
              <a:rPr lang="fr-FR" sz="2400" dirty="0">
                <a:latin typeface="Futura LT"/>
              </a:rPr>
              <a:t> Mise en œuvre locale coordonnée.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latin typeface="Futura LT"/>
              </a:rPr>
              <a:t>Vulnérables :</a:t>
            </a:r>
            <a:r>
              <a:rPr lang="fr-FR" sz="2400" dirty="0">
                <a:latin typeface="Futura LT"/>
              </a:rPr>
              <a:t> Cible des groupes spécifiques synergique et croisé.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latin typeface="Futura LT"/>
              </a:rPr>
              <a:t>Expertise :</a:t>
            </a:r>
            <a:r>
              <a:rPr lang="fr-FR" sz="2400" dirty="0">
                <a:latin typeface="Futura LT"/>
              </a:rPr>
              <a:t> Apporte innovation et technique.</a:t>
            </a:r>
          </a:p>
        </p:txBody>
      </p:sp>
    </p:spTree>
    <p:extLst>
      <p:ext uri="{BB962C8B-B14F-4D97-AF65-F5344CB8AC3E}">
        <p14:creationId xmlns:p14="http://schemas.microsoft.com/office/powerpoint/2010/main" val="2077410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F14DAEF9-5395-CE2F-1809-CF199E27F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90F7F672-6A62-21B7-36CC-B322D4916137}"/>
              </a:ext>
            </a:extLst>
          </p:cNvPr>
          <p:cNvSpPr txBox="1"/>
          <p:nvPr/>
        </p:nvSpPr>
        <p:spPr>
          <a:xfrm>
            <a:off x="371476" y="1190625"/>
            <a:ext cx="1825072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b="1" dirty="0">
                <a:latin typeface="Futura Medium"/>
                <a:ea typeface="Poppins"/>
                <a:cs typeface="Poppins"/>
                <a:sym typeface="Poppins"/>
              </a:rPr>
              <a:t>Quelles sont les lacunes existantes et quelles solutions </a:t>
            </a:r>
            <a:r>
              <a:rPr lang="fr-FR" sz="1200" b="1" dirty="0">
                <a:effectLst/>
                <a:latin typeface="Futura Medium"/>
                <a:ea typeface="Aptos" panose="020B0004020202020204" pitchFamily="34" charset="0"/>
              </a:rPr>
              <a:t>pourraient être proposées </a:t>
            </a:r>
            <a:r>
              <a:rPr lang="fr-FR" sz="1200" b="1" dirty="0">
                <a:latin typeface="Futura Medium"/>
                <a:ea typeface="Poppins"/>
                <a:cs typeface="Poppins"/>
                <a:sym typeface="Poppins"/>
              </a:rPr>
              <a:t>pour renforcer le mécanisme de protection sociale (en particulier la gestion des cas) au sein de nos sites de nos projets/site d'intervention ?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B83AF253-8A8E-8748-21A7-ED71543FFE3E}"/>
              </a:ext>
            </a:extLst>
          </p:cNvPr>
          <p:cNvCxnSpPr/>
          <p:nvPr/>
        </p:nvCxnSpPr>
        <p:spPr>
          <a:xfrm>
            <a:off x="2192785" y="1198485"/>
            <a:ext cx="0" cy="49626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B3B98309-8C82-4F8F-3852-6E03B45E4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27" y="5108083"/>
            <a:ext cx="1118584" cy="111858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5D6E75A-98EB-38CD-56E8-4C1428ACF785}"/>
              </a:ext>
            </a:extLst>
          </p:cNvPr>
          <p:cNvSpPr txBox="1"/>
          <p:nvPr/>
        </p:nvSpPr>
        <p:spPr>
          <a:xfrm>
            <a:off x="811521" y="5499999"/>
            <a:ext cx="87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Futura Medium"/>
              </a:rPr>
              <a:t>3:30</a:t>
            </a:r>
          </a:p>
          <a:p>
            <a:pPr algn="ctr"/>
            <a:r>
              <a:rPr lang="es-ES" sz="1000" dirty="0">
                <a:latin typeface="Futura Medium"/>
              </a:rPr>
              <a:t>minutes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BEDC401-C364-7E94-6383-A4B23A5350BC}"/>
              </a:ext>
            </a:extLst>
          </p:cNvPr>
          <p:cNvSpPr txBox="1"/>
          <p:nvPr/>
        </p:nvSpPr>
        <p:spPr>
          <a:xfrm>
            <a:off x="145255" y="3728384"/>
            <a:ext cx="2047525" cy="1477328"/>
          </a:xfrm>
          <a:prstGeom prst="rect">
            <a:avLst/>
          </a:prstGeom>
          <a:solidFill>
            <a:srgbClr val="0066CC"/>
          </a:solidFill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r-FR" sz="1800" dirty="0">
                <a:solidFill>
                  <a:schemeClr val="bg1"/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Comment les services de protection sociale devraient-ils être fournis aux bénéficiaires </a:t>
            </a:r>
            <a:endParaRPr lang="fr-FR" sz="2800" b="1" dirty="0">
              <a:solidFill>
                <a:schemeClr val="bg1"/>
              </a:solidFill>
              <a:latin typeface="Bahnschrift SemiLight Condensed" panose="020B0502040204020203" pitchFamily="34" charset="0"/>
              <a:cs typeface="Poppins"/>
              <a:sym typeface="Poppin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9E045E6-E473-4102-368F-A54D56229BF3}"/>
              </a:ext>
            </a:extLst>
          </p:cNvPr>
          <p:cNvSpPr txBox="1"/>
          <p:nvPr/>
        </p:nvSpPr>
        <p:spPr>
          <a:xfrm>
            <a:off x="2544879" y="486495"/>
            <a:ext cx="9395451" cy="5885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400" b="1" dirty="0">
                <a:latin typeface="Futura LT"/>
              </a:rPr>
              <a:t>Organisations communautaires</a:t>
            </a:r>
            <a:endParaRPr lang="fr-FR" sz="2400" dirty="0">
              <a:latin typeface="Futura LT"/>
            </a:endParaRPr>
          </a:p>
          <a:p>
            <a:pPr lv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latin typeface="Futura LT"/>
              </a:rPr>
              <a:t>Mobilisation :</a:t>
            </a:r>
            <a:r>
              <a:rPr lang="fr-FR" sz="2400" dirty="0">
                <a:latin typeface="Futura LT"/>
              </a:rPr>
              <a:t> Implique et responsabilise les communautés.</a:t>
            </a:r>
          </a:p>
          <a:p>
            <a:pPr lv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latin typeface="Futura LT"/>
              </a:rPr>
              <a:t>Identification :</a:t>
            </a:r>
            <a:r>
              <a:rPr lang="fr-FR" sz="2400" dirty="0">
                <a:latin typeface="Futura LT"/>
              </a:rPr>
              <a:t> Bénéficiaires et suivi local.</a:t>
            </a:r>
          </a:p>
          <a:p>
            <a:pPr lv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latin typeface="Futura LT"/>
              </a:rPr>
              <a:t>Capacités :</a:t>
            </a:r>
            <a:r>
              <a:rPr lang="fr-FR" sz="2400" dirty="0">
                <a:latin typeface="Futura LT"/>
              </a:rPr>
              <a:t> Renforcement essentiel et autonomisation.</a:t>
            </a:r>
          </a:p>
          <a:p>
            <a:pPr>
              <a:lnSpc>
                <a:spcPct val="200000"/>
              </a:lnSpc>
            </a:pPr>
            <a:r>
              <a:rPr lang="fr-FR" sz="2400" b="1" dirty="0">
                <a:latin typeface="Futura LT"/>
              </a:rPr>
              <a:t>Coordination et complémentarité</a:t>
            </a:r>
            <a:endParaRPr lang="fr-FR" sz="2400" dirty="0">
              <a:latin typeface="Futura LT"/>
            </a:endParaRPr>
          </a:p>
          <a:p>
            <a:pPr lv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latin typeface="Futura LT"/>
              </a:rPr>
              <a:t>Coordination :</a:t>
            </a:r>
            <a:r>
              <a:rPr lang="fr-FR" sz="2400" dirty="0">
                <a:latin typeface="Futura LT"/>
              </a:rPr>
              <a:t> Maximise synergies.</a:t>
            </a:r>
          </a:p>
          <a:p>
            <a:pPr lv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latin typeface="Futura LT"/>
              </a:rPr>
              <a:t>Leadership :</a:t>
            </a:r>
            <a:r>
              <a:rPr lang="fr-FR" sz="2400" dirty="0">
                <a:latin typeface="Futura LT"/>
              </a:rPr>
              <a:t> Rôle de l'État.</a:t>
            </a:r>
          </a:p>
          <a:p>
            <a:pPr lv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latin typeface="Futura LT"/>
              </a:rPr>
              <a:t>Partenariats :</a:t>
            </a:r>
            <a:r>
              <a:rPr lang="fr-FR" sz="2400" dirty="0">
                <a:latin typeface="Futura LT"/>
              </a:rPr>
              <a:t> Mobilisation de ressources.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5703439-41C6-726E-D97E-771FFBCCA7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3"/>
          <a:stretch/>
        </p:blipFill>
        <p:spPr>
          <a:xfrm>
            <a:off x="9192998" y="3428999"/>
            <a:ext cx="774245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08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7cec21-11d5-4799-b4f7-6089c1533cda">
      <Terms xmlns="http://schemas.microsoft.com/office/infopath/2007/PartnerControls"/>
    </lcf76f155ced4ddcb4097134ff3c332f>
    <TaxCatchAll xmlns="f8e7f2b3-610c-4b32-a8cb-859dc69817f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997CC2B81DBB44AED5537D60E4BBE5" ma:contentTypeVersion="14" ma:contentTypeDescription="Create a new document." ma:contentTypeScope="" ma:versionID="78020f7691337253e74eeb8977b39d44">
  <xsd:schema xmlns:xsd="http://www.w3.org/2001/XMLSchema" xmlns:xs="http://www.w3.org/2001/XMLSchema" xmlns:p="http://schemas.microsoft.com/office/2006/metadata/properties" xmlns:ns2="f8e7f2b3-610c-4b32-a8cb-859dc69817ff" xmlns:ns3="d77cec21-11d5-4799-b4f7-6089c1533cda" targetNamespace="http://schemas.microsoft.com/office/2006/metadata/properties" ma:root="true" ma:fieldsID="f9556dcbc63636d36e34ae61f053aa01" ns2:_="" ns3:_="">
    <xsd:import namespace="f8e7f2b3-610c-4b32-a8cb-859dc69817ff"/>
    <xsd:import namespace="d77cec21-11d5-4799-b4f7-6089c1533cd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bjectDetectorVersions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e7f2b3-610c-4b32-a8cb-859dc69817f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4aecfc66-2438-4422-8257-4187c91d1707}" ma:internalName="TaxCatchAll" ma:showField="CatchAllData" ma:web="f8e7f2b3-610c-4b32-a8cb-859dc69817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7cec21-11d5-4799-b4f7-6089c1533c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153cd3-5fa3-4a93-92b7-49cc455a34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FD25A9-08DB-4012-806B-1AED5C93517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4CE3AF-E7BF-4F93-BDFF-49068A2F78EF}">
  <ds:schemaRefs>
    <ds:schemaRef ds:uri="http://schemas.microsoft.com/office/infopath/2007/PartnerControls"/>
    <ds:schemaRef ds:uri="f8e7f2b3-610c-4b32-a8cb-859dc69817ff"/>
    <ds:schemaRef ds:uri="http://purl.org/dc/terms/"/>
    <ds:schemaRef ds:uri="http://schemas.microsoft.com/office/2006/documentManagement/types"/>
    <ds:schemaRef ds:uri="d77cec21-11d5-4799-b4f7-6089c1533cda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404B5B0-6D02-4607-92AE-47C31DA8A855}">
  <ds:schemaRefs>
    <ds:schemaRef ds:uri="d77cec21-11d5-4799-b4f7-6089c1533cda"/>
    <ds:schemaRef ds:uri="f8e7f2b3-610c-4b32-a8cb-859dc69817f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1053</Words>
  <Application>Microsoft Office PowerPoint</Application>
  <PresentationFormat>Breitbild</PresentationFormat>
  <Paragraphs>181</Paragraphs>
  <Slides>12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23" baseType="lpstr">
      <vt:lpstr>Amasis MT Pro Medium</vt:lpstr>
      <vt:lpstr>Arial</vt:lpstr>
      <vt:lpstr>Arial Black</vt:lpstr>
      <vt:lpstr>Bahnschrift SemiLight Condensed</vt:lpstr>
      <vt:lpstr>Calibri</vt:lpstr>
      <vt:lpstr>Calibri Light</vt:lpstr>
      <vt:lpstr>Futura LT</vt:lpstr>
      <vt:lpstr>Futura Medium</vt:lpstr>
      <vt:lpstr>Poppins</vt:lpstr>
      <vt:lpstr>Symbol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Gabriela Degen</dc:creator>
  <cp:keywords>docId:4EE95CE3452BF712824D7C43120A8D1C</cp:keywords>
  <cp:lastModifiedBy>Mariam Abdel Baky</cp:lastModifiedBy>
  <cp:revision>67</cp:revision>
  <dcterms:created xsi:type="dcterms:W3CDTF">2023-12-15T16:54:21Z</dcterms:created>
  <dcterms:modified xsi:type="dcterms:W3CDTF">2024-09-20T11:03:05Z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0x01010085997CC2B81DBB44AED5537D60E4BBE5</vt:lpwstr>
  </property>
  <property fmtid="{D5CDD505-2E9C-101B-9397-08002B2CF9AE}" pid="3" name="MediaServiceImageTags">
    <vt:lpwstr/>
  </property>
</Properties>
</file>