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4"/>
  </p:sldMasterIdLst>
  <p:notesMasterIdLst>
    <p:notesMasterId r:id="rId12"/>
  </p:notesMasterIdLst>
  <p:sldIdLst>
    <p:sldId id="464" r:id="rId5"/>
    <p:sldId id="459" r:id="rId6"/>
    <p:sldId id="470" r:id="rId7"/>
    <p:sldId id="467" r:id="rId8"/>
    <p:sldId id="465" r:id="rId9"/>
    <p:sldId id="469" r:id="rId10"/>
    <p:sldId id="4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ECBD798-C36C-4EFF-91AF-B7F880533135}">
          <p14:sldIdLst>
            <p14:sldId id="464"/>
          </p14:sldIdLst>
        </p14:section>
        <p14:section name="Abschnitt ohne Titel" id="{BFB6A939-B89F-422C-91A6-6CE51DE191E9}">
          <p14:sldIdLst>
            <p14:sldId id="459"/>
            <p14:sldId id="470"/>
            <p14:sldId id="467"/>
            <p14:sldId id="465"/>
            <p14:sldId id="469"/>
            <p14:sldId id="471"/>
          </p14:sldIdLst>
        </p14:section>
      </p14:sectionLst>
    </p:ext>
    <p:ext uri="{EFAFB233-063F-42B5-8137-9DF3F51BA10A}">
      <p15:sldGuideLst xmlns:p15="http://schemas.microsoft.com/office/powerpoint/2012/main">
        <p15:guide id="1" orient="horz" pos="1185" userDrawn="1">
          <p15:clr>
            <a:srgbClr val="A4A3A4"/>
          </p15:clr>
        </p15:guide>
        <p15:guide id="2" pos="3341" userDrawn="1">
          <p15:clr>
            <a:srgbClr val="A4A3A4"/>
          </p15:clr>
        </p15:guide>
        <p15:guide id="3" pos="347" userDrawn="1">
          <p15:clr>
            <a:srgbClr val="A4A3A4"/>
          </p15:clr>
        </p15:guide>
        <p15:guide id="4" orient="horz" pos="2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EFF"/>
    <a:srgbClr val="459C5B"/>
    <a:srgbClr val="FC28E3"/>
    <a:srgbClr val="E15E23"/>
    <a:srgbClr val="E729D5"/>
    <a:srgbClr val="F68425"/>
    <a:srgbClr val="F38DE7"/>
    <a:srgbClr val="E7E7E8"/>
    <a:srgbClr val="E72C24"/>
    <a:srgbClr val="F584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96" autoAdjust="0"/>
    <p:restoredTop sz="93792" autoAdjust="0"/>
  </p:normalViewPr>
  <p:slideViewPr>
    <p:cSldViewPr snapToGrid="0">
      <p:cViewPr varScale="1">
        <p:scale>
          <a:sx n="74" d="100"/>
          <a:sy n="74" d="100"/>
        </p:scale>
        <p:origin x="192" y="56"/>
      </p:cViewPr>
      <p:guideLst>
        <p:guide orient="horz" pos="1185"/>
        <p:guide pos="3341"/>
        <p:guide pos="347"/>
        <p:guide orient="horz" pos="2205"/>
      </p:guideLst>
    </p:cSldViewPr>
  </p:slideViewPr>
  <p:notesTextViewPr>
    <p:cViewPr>
      <p:scale>
        <a:sx n="1" d="1"/>
        <a:sy n="1" d="1"/>
      </p:scale>
      <p:origin x="0" y="0"/>
    </p:cViewPr>
  </p:notesTextViewPr>
  <p:sorterViewPr>
    <p:cViewPr varScale="1">
      <p:scale>
        <a:sx n="100" d="100"/>
        <a:sy n="100" d="100"/>
      </p:scale>
      <p:origin x="0" y="-40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khoma chagoma, Janet" userId="6193163a-e807-49b1-9cbb-5d23ad1a9c9a" providerId="ADAL" clId="{A038613E-4860-47C4-AF0C-34E60C6E4969}"/>
    <pc:docChg chg="custSel addSld modSld modSection">
      <pc:chgData name="Nkhoma chagoma, Janet" userId="6193163a-e807-49b1-9cbb-5d23ad1a9c9a" providerId="ADAL" clId="{A038613E-4860-47C4-AF0C-34E60C6E4969}" dt="2024-08-22T20:31:29.350" v="110" actId="20577"/>
      <pc:docMkLst>
        <pc:docMk/>
      </pc:docMkLst>
      <pc:sldChg chg="modSp mod">
        <pc:chgData name="Nkhoma chagoma, Janet" userId="6193163a-e807-49b1-9cbb-5d23ad1a9c9a" providerId="ADAL" clId="{A038613E-4860-47C4-AF0C-34E60C6E4969}" dt="2024-08-22T20:28:14.535" v="32" actId="6549"/>
        <pc:sldMkLst>
          <pc:docMk/>
          <pc:sldMk cId="2594754762" sldId="469"/>
        </pc:sldMkLst>
        <pc:spChg chg="mod">
          <ac:chgData name="Nkhoma chagoma, Janet" userId="6193163a-e807-49b1-9cbb-5d23ad1a9c9a" providerId="ADAL" clId="{A038613E-4860-47C4-AF0C-34E60C6E4969}" dt="2024-08-22T20:28:14.535" v="32" actId="6549"/>
          <ac:spMkLst>
            <pc:docMk/>
            <pc:sldMk cId="2594754762" sldId="469"/>
            <ac:spMk id="101" creationId="{C9E04C5A-8653-018D-3D37-A243B2F8865C}"/>
          </ac:spMkLst>
        </pc:spChg>
      </pc:sldChg>
      <pc:sldChg chg="modSp add mod">
        <pc:chgData name="Nkhoma chagoma, Janet" userId="6193163a-e807-49b1-9cbb-5d23ad1a9c9a" providerId="ADAL" clId="{A038613E-4860-47C4-AF0C-34E60C6E4969}" dt="2024-08-22T20:31:29.350" v="110" actId="20577"/>
        <pc:sldMkLst>
          <pc:docMk/>
          <pc:sldMk cId="2286226771" sldId="471"/>
        </pc:sldMkLst>
        <pc:spChg chg="mod">
          <ac:chgData name="Nkhoma chagoma, Janet" userId="6193163a-e807-49b1-9cbb-5d23ad1a9c9a" providerId="ADAL" clId="{A038613E-4860-47C4-AF0C-34E60C6E4969}" dt="2024-08-22T20:31:29.350" v="110" actId="20577"/>
          <ac:spMkLst>
            <pc:docMk/>
            <pc:sldMk cId="2286226771" sldId="471"/>
            <ac:spMk id="101" creationId="{C9E04C5A-8653-018D-3D37-A243B2F886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EB094-5E09-49FD-BBDA-0D4F49F979A5}" type="datetimeFigureOut">
              <a:rPr lang="es-419" smtClean="0"/>
              <a:t>21/8/2024</a:t>
            </a:fld>
            <a:endParaRPr lang="es-419"/>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s-419"/>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4E4802-C68D-4AE4-9BEB-2F090F7F08C9}" type="slidenum">
              <a:rPr lang="es-419" smtClean="0"/>
              <a:t>‹#›</a:t>
            </a:fld>
            <a:endParaRPr lang="es-419"/>
          </a:p>
        </p:txBody>
      </p:sp>
    </p:spTree>
    <p:extLst>
      <p:ext uri="{BB962C8B-B14F-4D97-AF65-F5344CB8AC3E}">
        <p14:creationId xmlns:p14="http://schemas.microsoft.com/office/powerpoint/2010/main" val="1843412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1060547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2666102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1448966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2355229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FFAA12AE-3F1F-91BA-022C-0E8907790B25}"/>
            </a:ext>
          </a:extLst>
        </p:cNvPr>
        <p:cNvGrpSpPr/>
        <p:nvPr/>
      </p:nvGrpSpPr>
      <p:grpSpPr>
        <a:xfrm>
          <a:off x="0" y="0"/>
          <a:ext cx="0" cy="0"/>
          <a:chOff x="0" y="0"/>
          <a:chExt cx="0" cy="0"/>
        </a:xfrm>
      </p:grpSpPr>
      <p:sp>
        <p:nvSpPr>
          <p:cNvPr id="96" name="Google Shape;96;p1:notes">
            <a:extLst>
              <a:ext uri="{FF2B5EF4-FFF2-40B4-BE49-F238E27FC236}">
                <a16:creationId xmlns:a16="http://schemas.microsoft.com/office/drawing/2014/main" id="{F8E82775-8511-169E-130A-EC7ADDF0C82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notes">
            <a:extLst>
              <a:ext uri="{FF2B5EF4-FFF2-40B4-BE49-F238E27FC236}">
                <a16:creationId xmlns:a16="http://schemas.microsoft.com/office/drawing/2014/main" id="{F46C8C4A-E287-D5E1-0A8F-A1B69B2C2EA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de-DE"/>
              <a:t>Christian / Gabriela</a:t>
            </a:r>
            <a:endParaRPr/>
          </a:p>
        </p:txBody>
      </p:sp>
      <p:sp>
        <p:nvSpPr>
          <p:cNvPr id="98" name="Google Shape;98;p1:notes">
            <a:extLst>
              <a:ext uri="{FF2B5EF4-FFF2-40B4-BE49-F238E27FC236}">
                <a16:creationId xmlns:a16="http://schemas.microsoft.com/office/drawing/2014/main" id="{A1327244-7280-487D-8C1A-8DDEA61E66B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600262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CFAD0D0A-750B-425D-B565-F500545B6287}" type="datetime1">
              <a:rPr lang="es-419" smtClean="0"/>
              <a:t>21/8/2024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0311F121-0FC9-4C7C-BFE9-F2EFA1AA86F5}" type="slidenum">
              <a:rPr lang="es-419" smtClean="0"/>
              <a:t>‹#›</a:t>
            </a:fld>
            <a:endParaRPr lang="es-419"/>
          </a:p>
        </p:txBody>
      </p:sp>
      <p:pic>
        <p:nvPicPr>
          <p:cNvPr id="7" name="Grafik 6">
            <a:extLst>
              <a:ext uri="{FF2B5EF4-FFF2-40B4-BE49-F238E27FC236}">
                <a16:creationId xmlns:a16="http://schemas.microsoft.com/office/drawing/2014/main" id="{66659792-E02E-4593-E0F3-B1BEF575E3F5}"/>
              </a:ext>
            </a:extLst>
          </p:cNvPr>
          <p:cNvPicPr>
            <a:picLocks noChangeAspect="1"/>
          </p:cNvPicPr>
          <p:nvPr userDrawn="1"/>
        </p:nvPicPr>
        <p:blipFill>
          <a:blip r:embed="rId2"/>
          <a:stretch>
            <a:fillRect/>
          </a:stretch>
        </p:blipFill>
        <p:spPr>
          <a:xfrm>
            <a:off x="8573861" y="1838325"/>
            <a:ext cx="3629025" cy="5019675"/>
          </a:xfrm>
          <a:prstGeom prst="rect">
            <a:avLst/>
          </a:prstGeom>
        </p:spPr>
      </p:pic>
      <p:pic>
        <p:nvPicPr>
          <p:cNvPr id="8" name="Grafik 7">
            <a:extLst>
              <a:ext uri="{FF2B5EF4-FFF2-40B4-BE49-F238E27FC236}">
                <a16:creationId xmlns:a16="http://schemas.microsoft.com/office/drawing/2014/main" id="{831ADB8A-283A-0402-124B-708EE96BB8D0}"/>
              </a:ext>
            </a:extLst>
          </p:cNvPr>
          <p:cNvPicPr>
            <a:picLocks noChangeAspect="1"/>
          </p:cNvPicPr>
          <p:nvPr userDrawn="1"/>
        </p:nvPicPr>
        <p:blipFill>
          <a:blip r:embed="rId3">
            <a:alphaModFix/>
          </a:blip>
          <a:stretch>
            <a:fillRect/>
          </a:stretch>
        </p:blipFill>
        <p:spPr>
          <a:xfrm>
            <a:off x="720192" y="6381340"/>
            <a:ext cx="7594376" cy="317601"/>
          </a:xfrm>
          <a:prstGeom prst="rect">
            <a:avLst/>
          </a:prstGeom>
          <a:noFill/>
        </p:spPr>
      </p:pic>
      <p:pic>
        <p:nvPicPr>
          <p:cNvPr id="9" name="Grafik 8">
            <a:extLst>
              <a:ext uri="{FF2B5EF4-FFF2-40B4-BE49-F238E27FC236}">
                <a16:creationId xmlns:a16="http://schemas.microsoft.com/office/drawing/2014/main" id="{F31EA9C0-0317-1D21-A18C-FDAFE61C17E7}"/>
              </a:ext>
            </a:extLst>
          </p:cNvPr>
          <p:cNvPicPr>
            <a:picLocks noChangeAspect="1"/>
          </p:cNvPicPr>
          <p:nvPr userDrawn="1"/>
        </p:nvPicPr>
        <p:blipFill>
          <a:blip r:embed="rId4"/>
          <a:srcRect/>
          <a:stretch/>
        </p:blipFill>
        <p:spPr>
          <a:xfrm>
            <a:off x="555546" y="413070"/>
            <a:ext cx="2181157" cy="457594"/>
          </a:xfrm>
          <a:prstGeom prst="rect">
            <a:avLst/>
          </a:prstGeom>
        </p:spPr>
      </p:pic>
      <p:pic>
        <p:nvPicPr>
          <p:cNvPr id="10" name="Grafik 9" descr="Ein Bild, das Text enthält.&#10;&#10;Automatisch generierte Beschreibung">
            <a:extLst>
              <a:ext uri="{FF2B5EF4-FFF2-40B4-BE49-F238E27FC236}">
                <a16:creationId xmlns:a16="http://schemas.microsoft.com/office/drawing/2014/main" id="{C44D07A0-AC25-8AE5-A4B5-AA375480CEE7}"/>
              </a:ext>
            </a:extLst>
          </p:cNvPr>
          <p:cNvPicPr>
            <a:picLocks noChangeAspect="1"/>
          </p:cNvPicPr>
          <p:nvPr userDrawn="1"/>
        </p:nvPicPr>
        <p:blipFill>
          <a:blip r:embed="rId5">
            <a:alphaModFix/>
          </a:blip>
          <a:stretch>
            <a:fillRect/>
          </a:stretch>
        </p:blipFill>
        <p:spPr>
          <a:xfrm>
            <a:off x="9475103" y="370972"/>
            <a:ext cx="2279050" cy="586971"/>
          </a:xfrm>
          <a:prstGeom prst="rect">
            <a:avLst/>
          </a:prstGeom>
          <a:solidFill>
            <a:schemeClr val="bg1">
              <a:alpha val="0"/>
            </a:schemeClr>
          </a:solidFill>
        </p:spPr>
      </p:pic>
    </p:spTree>
    <p:extLst>
      <p:ext uri="{BB962C8B-B14F-4D97-AF65-F5344CB8AC3E}">
        <p14:creationId xmlns:p14="http://schemas.microsoft.com/office/powerpoint/2010/main" val="784819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ADEDB7-8103-4558-B97D-33F9FB8D4CD6}" type="datetime1">
              <a:rPr lang="es-419" smtClean="0"/>
              <a:t>21/8/2024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0311F121-0FC9-4C7C-BFE9-F2EFA1AA86F5}" type="slidenum">
              <a:rPr lang="es-419" smtClean="0"/>
              <a:t>‹#›</a:t>
            </a:fld>
            <a:endParaRPr lang="es-419"/>
          </a:p>
        </p:txBody>
      </p:sp>
    </p:spTree>
    <p:extLst>
      <p:ext uri="{BB962C8B-B14F-4D97-AF65-F5344CB8AC3E}">
        <p14:creationId xmlns:p14="http://schemas.microsoft.com/office/powerpoint/2010/main" val="61482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30B5CC9-56DE-4323-B3EA-0471FA90115A}" type="datetime1">
              <a:rPr lang="es-419" smtClean="0"/>
              <a:t>21/8/2024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0311F121-0FC9-4C7C-BFE9-F2EFA1AA86F5}" type="slidenum">
              <a:rPr lang="es-419" smtClean="0"/>
              <a:t>‹#›</a:t>
            </a:fld>
            <a:endParaRPr lang="es-419"/>
          </a:p>
        </p:txBody>
      </p:sp>
    </p:spTree>
    <p:extLst>
      <p:ext uri="{BB962C8B-B14F-4D97-AF65-F5344CB8AC3E}">
        <p14:creationId xmlns:p14="http://schemas.microsoft.com/office/powerpoint/2010/main" val="67740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1514B32-78C1-412F-89B5-97DE3E6BB64F}" type="datetime1">
              <a:rPr lang="es-419" smtClean="0"/>
              <a:t>21/8/2024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0311F121-0FC9-4C7C-BFE9-F2EFA1AA86F5}" type="slidenum">
              <a:rPr lang="es-419" smtClean="0"/>
              <a:t>‹#›</a:t>
            </a:fld>
            <a:endParaRPr lang="es-419"/>
          </a:p>
        </p:txBody>
      </p:sp>
      <p:pic>
        <p:nvPicPr>
          <p:cNvPr id="7" name="Grafik 6">
            <a:extLst>
              <a:ext uri="{FF2B5EF4-FFF2-40B4-BE49-F238E27FC236}">
                <a16:creationId xmlns:a16="http://schemas.microsoft.com/office/drawing/2014/main" id="{726F83E8-8C50-336B-9FFC-541619C4A7B2}"/>
              </a:ext>
            </a:extLst>
          </p:cNvPr>
          <p:cNvPicPr>
            <a:picLocks noChangeAspect="1"/>
          </p:cNvPicPr>
          <p:nvPr userDrawn="1"/>
        </p:nvPicPr>
        <p:blipFill>
          <a:blip r:embed="rId2"/>
          <a:stretch>
            <a:fillRect/>
          </a:stretch>
        </p:blipFill>
        <p:spPr>
          <a:xfrm>
            <a:off x="8573861" y="1838325"/>
            <a:ext cx="3629025" cy="5019675"/>
          </a:xfrm>
          <a:prstGeom prst="rect">
            <a:avLst/>
          </a:prstGeom>
        </p:spPr>
      </p:pic>
      <p:pic>
        <p:nvPicPr>
          <p:cNvPr id="8" name="Grafik 7" descr="Ein Bild, das Grafiken, Schrift, Grafikdesign, Logo enthält.&#10;&#10;Automatisch generierte Beschreibung">
            <a:extLst>
              <a:ext uri="{FF2B5EF4-FFF2-40B4-BE49-F238E27FC236}">
                <a16:creationId xmlns:a16="http://schemas.microsoft.com/office/drawing/2014/main" id="{179698F6-7A87-4099-BE59-786F78B5CB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1" y="215229"/>
            <a:ext cx="2764970" cy="712120"/>
          </a:xfrm>
          <a:prstGeom prst="rect">
            <a:avLst/>
          </a:prstGeom>
        </p:spPr>
      </p:pic>
    </p:spTree>
    <p:extLst>
      <p:ext uri="{BB962C8B-B14F-4D97-AF65-F5344CB8AC3E}">
        <p14:creationId xmlns:p14="http://schemas.microsoft.com/office/powerpoint/2010/main" val="303734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FD8A2B3-2A85-4B25-9446-2D6E48962597}" type="datetime1">
              <a:rPr lang="es-419" smtClean="0"/>
              <a:t>21/8/2024</a:t>
            </a:fld>
            <a:endParaRPr lang="es-419"/>
          </a:p>
        </p:txBody>
      </p:sp>
      <p:sp>
        <p:nvSpPr>
          <p:cNvPr id="5" name="Footer Placeholder 4"/>
          <p:cNvSpPr>
            <a:spLocks noGrp="1"/>
          </p:cNvSpPr>
          <p:nvPr>
            <p:ph type="ftr" sz="quarter" idx="11"/>
          </p:nvPr>
        </p:nvSpPr>
        <p:spPr/>
        <p:txBody>
          <a:bodyPr/>
          <a:lstStyle/>
          <a:p>
            <a:endParaRPr lang="es-419"/>
          </a:p>
        </p:txBody>
      </p:sp>
      <p:sp>
        <p:nvSpPr>
          <p:cNvPr id="6" name="Slide Number Placeholder 5"/>
          <p:cNvSpPr>
            <a:spLocks noGrp="1"/>
          </p:cNvSpPr>
          <p:nvPr>
            <p:ph type="sldNum" sz="quarter" idx="12"/>
          </p:nvPr>
        </p:nvSpPr>
        <p:spPr/>
        <p:txBody>
          <a:bodyPr/>
          <a:lstStyle/>
          <a:p>
            <a:fld id="{0311F121-0FC9-4C7C-BFE9-F2EFA1AA86F5}" type="slidenum">
              <a:rPr lang="es-419" smtClean="0"/>
              <a:t>‹#›</a:t>
            </a:fld>
            <a:endParaRPr lang="es-419"/>
          </a:p>
        </p:txBody>
      </p:sp>
    </p:spTree>
    <p:extLst>
      <p:ext uri="{BB962C8B-B14F-4D97-AF65-F5344CB8AC3E}">
        <p14:creationId xmlns:p14="http://schemas.microsoft.com/office/powerpoint/2010/main" val="63366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62C3E3F-1D60-4148-B1EC-BE77679F79D3}" type="datetime1">
              <a:rPr lang="es-419" smtClean="0"/>
              <a:t>21/8/2024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0311F121-0FC9-4C7C-BFE9-F2EFA1AA86F5}" type="slidenum">
              <a:rPr lang="es-419" smtClean="0"/>
              <a:t>‹#›</a:t>
            </a:fld>
            <a:endParaRPr lang="es-419"/>
          </a:p>
        </p:txBody>
      </p:sp>
    </p:spTree>
    <p:extLst>
      <p:ext uri="{BB962C8B-B14F-4D97-AF65-F5344CB8AC3E}">
        <p14:creationId xmlns:p14="http://schemas.microsoft.com/office/powerpoint/2010/main" val="145351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9586CA1-ECD6-442D-BF9C-F39277218093}" type="datetime1">
              <a:rPr lang="es-419" smtClean="0"/>
              <a:t>21/8/2024</a:t>
            </a:fld>
            <a:endParaRPr lang="es-419"/>
          </a:p>
        </p:txBody>
      </p:sp>
      <p:sp>
        <p:nvSpPr>
          <p:cNvPr id="8" name="Footer Placeholder 7"/>
          <p:cNvSpPr>
            <a:spLocks noGrp="1"/>
          </p:cNvSpPr>
          <p:nvPr>
            <p:ph type="ftr" sz="quarter" idx="11"/>
          </p:nvPr>
        </p:nvSpPr>
        <p:spPr/>
        <p:txBody>
          <a:bodyPr/>
          <a:lstStyle/>
          <a:p>
            <a:endParaRPr lang="es-419"/>
          </a:p>
        </p:txBody>
      </p:sp>
      <p:sp>
        <p:nvSpPr>
          <p:cNvPr id="9" name="Slide Number Placeholder 8"/>
          <p:cNvSpPr>
            <a:spLocks noGrp="1"/>
          </p:cNvSpPr>
          <p:nvPr>
            <p:ph type="sldNum" sz="quarter" idx="12"/>
          </p:nvPr>
        </p:nvSpPr>
        <p:spPr/>
        <p:txBody>
          <a:bodyPr/>
          <a:lstStyle/>
          <a:p>
            <a:fld id="{0311F121-0FC9-4C7C-BFE9-F2EFA1AA86F5}" type="slidenum">
              <a:rPr lang="es-419" smtClean="0"/>
              <a:t>‹#›</a:t>
            </a:fld>
            <a:endParaRPr lang="es-419"/>
          </a:p>
        </p:txBody>
      </p:sp>
    </p:spTree>
    <p:extLst>
      <p:ext uri="{BB962C8B-B14F-4D97-AF65-F5344CB8AC3E}">
        <p14:creationId xmlns:p14="http://schemas.microsoft.com/office/powerpoint/2010/main" val="441166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CE24292B-B606-4612-B890-4174019F7531}" type="datetime1">
              <a:rPr lang="es-419" smtClean="0"/>
              <a:t>21/8/2024</a:t>
            </a:fld>
            <a:endParaRPr lang="es-419"/>
          </a:p>
        </p:txBody>
      </p:sp>
      <p:sp>
        <p:nvSpPr>
          <p:cNvPr id="4" name="Footer Placeholder 3"/>
          <p:cNvSpPr>
            <a:spLocks noGrp="1"/>
          </p:cNvSpPr>
          <p:nvPr>
            <p:ph type="ftr" sz="quarter" idx="11"/>
          </p:nvPr>
        </p:nvSpPr>
        <p:spPr/>
        <p:txBody>
          <a:bodyPr/>
          <a:lstStyle/>
          <a:p>
            <a:endParaRPr lang="es-419"/>
          </a:p>
        </p:txBody>
      </p:sp>
      <p:sp>
        <p:nvSpPr>
          <p:cNvPr id="5" name="Slide Number Placeholder 4"/>
          <p:cNvSpPr>
            <a:spLocks noGrp="1"/>
          </p:cNvSpPr>
          <p:nvPr>
            <p:ph type="sldNum" sz="quarter" idx="12"/>
          </p:nvPr>
        </p:nvSpPr>
        <p:spPr/>
        <p:txBody>
          <a:bodyPr/>
          <a:lstStyle/>
          <a:p>
            <a:fld id="{0311F121-0FC9-4C7C-BFE9-F2EFA1AA86F5}" type="slidenum">
              <a:rPr lang="es-419" smtClean="0"/>
              <a:t>‹#›</a:t>
            </a:fld>
            <a:endParaRPr lang="es-419"/>
          </a:p>
        </p:txBody>
      </p:sp>
    </p:spTree>
    <p:extLst>
      <p:ext uri="{BB962C8B-B14F-4D97-AF65-F5344CB8AC3E}">
        <p14:creationId xmlns:p14="http://schemas.microsoft.com/office/powerpoint/2010/main" val="3603920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4D224-793D-43D5-96C2-2BE9A195CC1C}" type="datetime1">
              <a:rPr lang="es-419" smtClean="0"/>
              <a:t>21/8/2024</a:t>
            </a:fld>
            <a:endParaRPr lang="es-419"/>
          </a:p>
        </p:txBody>
      </p:sp>
      <p:sp>
        <p:nvSpPr>
          <p:cNvPr id="3" name="Footer Placeholder 2"/>
          <p:cNvSpPr>
            <a:spLocks noGrp="1"/>
          </p:cNvSpPr>
          <p:nvPr>
            <p:ph type="ftr" sz="quarter" idx="11"/>
          </p:nvPr>
        </p:nvSpPr>
        <p:spPr/>
        <p:txBody>
          <a:bodyPr/>
          <a:lstStyle/>
          <a:p>
            <a:endParaRPr lang="es-419"/>
          </a:p>
        </p:txBody>
      </p:sp>
      <p:sp>
        <p:nvSpPr>
          <p:cNvPr id="4" name="Slide Number Placeholder 3"/>
          <p:cNvSpPr>
            <a:spLocks noGrp="1"/>
          </p:cNvSpPr>
          <p:nvPr>
            <p:ph type="sldNum" sz="quarter" idx="12"/>
          </p:nvPr>
        </p:nvSpPr>
        <p:spPr/>
        <p:txBody>
          <a:bodyPr/>
          <a:lstStyle/>
          <a:p>
            <a:fld id="{0311F121-0FC9-4C7C-BFE9-F2EFA1AA86F5}" type="slidenum">
              <a:rPr lang="es-419" smtClean="0"/>
              <a:t>‹#›</a:t>
            </a:fld>
            <a:endParaRPr lang="es-419"/>
          </a:p>
        </p:txBody>
      </p:sp>
    </p:spTree>
    <p:extLst>
      <p:ext uri="{BB962C8B-B14F-4D97-AF65-F5344CB8AC3E}">
        <p14:creationId xmlns:p14="http://schemas.microsoft.com/office/powerpoint/2010/main" val="79042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A7536FCA-3043-43D4-AB18-D559D68BA4D1}" type="datetime1">
              <a:rPr lang="es-419" smtClean="0"/>
              <a:t>21/8/2024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0311F121-0FC9-4C7C-BFE9-F2EFA1AA86F5}" type="slidenum">
              <a:rPr lang="es-419" smtClean="0"/>
              <a:t>‹#›</a:t>
            </a:fld>
            <a:endParaRPr lang="es-419"/>
          </a:p>
        </p:txBody>
      </p:sp>
    </p:spTree>
    <p:extLst>
      <p:ext uri="{BB962C8B-B14F-4D97-AF65-F5344CB8AC3E}">
        <p14:creationId xmlns:p14="http://schemas.microsoft.com/office/powerpoint/2010/main" val="375257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1C1A5C6-299F-47D6-BF01-97B31C5757A1}" type="datetime1">
              <a:rPr lang="es-419" smtClean="0"/>
              <a:t>21/8/2024</a:t>
            </a:fld>
            <a:endParaRPr lang="es-419"/>
          </a:p>
        </p:txBody>
      </p:sp>
      <p:sp>
        <p:nvSpPr>
          <p:cNvPr id="6" name="Footer Placeholder 5"/>
          <p:cNvSpPr>
            <a:spLocks noGrp="1"/>
          </p:cNvSpPr>
          <p:nvPr>
            <p:ph type="ftr" sz="quarter" idx="11"/>
          </p:nvPr>
        </p:nvSpPr>
        <p:spPr/>
        <p:txBody>
          <a:bodyPr/>
          <a:lstStyle/>
          <a:p>
            <a:endParaRPr lang="es-419"/>
          </a:p>
        </p:txBody>
      </p:sp>
      <p:sp>
        <p:nvSpPr>
          <p:cNvPr id="7" name="Slide Number Placeholder 6"/>
          <p:cNvSpPr>
            <a:spLocks noGrp="1"/>
          </p:cNvSpPr>
          <p:nvPr>
            <p:ph type="sldNum" sz="quarter" idx="12"/>
          </p:nvPr>
        </p:nvSpPr>
        <p:spPr/>
        <p:txBody>
          <a:bodyPr/>
          <a:lstStyle/>
          <a:p>
            <a:fld id="{0311F121-0FC9-4C7C-BFE9-F2EFA1AA86F5}" type="slidenum">
              <a:rPr lang="es-419" smtClean="0"/>
              <a:t>‹#›</a:t>
            </a:fld>
            <a:endParaRPr lang="es-419"/>
          </a:p>
        </p:txBody>
      </p:sp>
    </p:spTree>
    <p:extLst>
      <p:ext uri="{BB962C8B-B14F-4D97-AF65-F5344CB8AC3E}">
        <p14:creationId xmlns:p14="http://schemas.microsoft.com/office/powerpoint/2010/main" val="172547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FEEEE-AB3F-4B06-A683-493DAD08F1A5}" type="datetime1">
              <a:rPr lang="es-419" smtClean="0"/>
              <a:t>21/8/2024</a:t>
            </a:fld>
            <a:endParaRPr lang="es-419"/>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1F121-0FC9-4C7C-BFE9-F2EFA1AA86F5}" type="slidenum">
              <a:rPr lang="es-419" smtClean="0"/>
              <a:t>‹#›</a:t>
            </a:fld>
            <a:endParaRPr lang="es-419"/>
          </a:p>
        </p:txBody>
      </p:sp>
    </p:spTree>
    <p:extLst>
      <p:ext uri="{BB962C8B-B14F-4D97-AF65-F5344CB8AC3E}">
        <p14:creationId xmlns:p14="http://schemas.microsoft.com/office/powerpoint/2010/main" val="41411429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2" name="Google Shape;102;p1"/>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a:t>
            </a:fld>
            <a:endParaRPr/>
          </a:p>
        </p:txBody>
      </p:sp>
      <p:pic>
        <p:nvPicPr>
          <p:cNvPr id="3" name="Grafik 2">
            <a:extLst>
              <a:ext uri="{FF2B5EF4-FFF2-40B4-BE49-F238E27FC236}">
                <a16:creationId xmlns:a16="http://schemas.microsoft.com/office/drawing/2014/main" id="{ED0471A3-2B18-B2A3-38A0-FA9A29E4864A}"/>
              </a:ext>
            </a:extLst>
          </p:cNvPr>
          <p:cNvPicPr>
            <a:picLocks noChangeAspect="1"/>
          </p:cNvPicPr>
          <p:nvPr/>
        </p:nvPicPr>
        <p:blipFill>
          <a:blip r:embed="rId3"/>
          <a:stretch>
            <a:fillRect/>
          </a:stretch>
        </p:blipFill>
        <p:spPr>
          <a:xfrm>
            <a:off x="8917968" y="136525"/>
            <a:ext cx="3048000" cy="1114425"/>
          </a:xfrm>
          <a:prstGeom prst="rect">
            <a:avLst/>
          </a:prstGeom>
        </p:spPr>
      </p:pic>
      <p:sp>
        <p:nvSpPr>
          <p:cNvPr id="2" name="Textfeld 1">
            <a:extLst>
              <a:ext uri="{FF2B5EF4-FFF2-40B4-BE49-F238E27FC236}">
                <a16:creationId xmlns:a16="http://schemas.microsoft.com/office/drawing/2014/main" id="{E03E0793-DB34-2001-4729-8430FC3C9B2B}"/>
              </a:ext>
            </a:extLst>
          </p:cNvPr>
          <p:cNvSpPr txBox="1"/>
          <p:nvPr/>
        </p:nvSpPr>
        <p:spPr>
          <a:xfrm>
            <a:off x="719847" y="3059668"/>
            <a:ext cx="1467068" cy="369332"/>
          </a:xfrm>
          <a:prstGeom prst="rect">
            <a:avLst/>
          </a:prstGeom>
          <a:noFill/>
        </p:spPr>
        <p:txBody>
          <a:bodyPr wrap="none" rtlCol="0">
            <a:spAutoFit/>
          </a:bodyPr>
          <a:lstStyle/>
          <a:p>
            <a:r>
              <a:rPr lang="de-DE">
                <a:latin typeface="Futura LT" panose="02000503000000000000" pitchFamily="2" charset="0"/>
              </a:rPr>
              <a:t>06.09.2024</a:t>
            </a:r>
            <a:endParaRPr lang="de-DE" dirty="0">
              <a:latin typeface="Futura LT" panose="02000503000000000000" pitchFamily="2" charset="0"/>
            </a:endParaRPr>
          </a:p>
        </p:txBody>
      </p:sp>
      <p:pic>
        <p:nvPicPr>
          <p:cNvPr id="4" name="Google Shape;100;p1"/>
          <p:cNvPicPr preferRelativeResize="0"/>
          <p:nvPr/>
        </p:nvPicPr>
        <p:blipFill rotWithShape="1">
          <a:blip r:embed="rId4">
            <a:alphaModFix/>
          </a:blip>
          <a:srcRect/>
          <a:stretch/>
        </p:blipFill>
        <p:spPr>
          <a:xfrm>
            <a:off x="8424856" y="1547571"/>
            <a:ext cx="3767144" cy="5292979"/>
          </a:xfrm>
          <a:prstGeom prst="rect">
            <a:avLst/>
          </a:prstGeom>
          <a:noFill/>
          <a:ln>
            <a:noFill/>
          </a:ln>
        </p:spPr>
      </p:pic>
      <p:sp>
        <p:nvSpPr>
          <p:cNvPr id="5" name="Google Shape;101;p1">
            <a:extLst>
              <a:ext uri="{FF2B5EF4-FFF2-40B4-BE49-F238E27FC236}">
                <a16:creationId xmlns:a16="http://schemas.microsoft.com/office/drawing/2014/main" id="{9E81AF7A-72FE-3078-4E0D-C6C6AE30CFF7}"/>
              </a:ext>
            </a:extLst>
          </p:cNvPr>
          <p:cNvSpPr txBox="1"/>
          <p:nvPr/>
        </p:nvSpPr>
        <p:spPr>
          <a:xfrm>
            <a:off x="711261" y="1443929"/>
            <a:ext cx="7538704" cy="1077178"/>
          </a:xfrm>
          <a:prstGeom prst="rect">
            <a:avLst/>
          </a:prstGeom>
          <a:noFill/>
          <a:ln>
            <a:noFill/>
          </a:ln>
        </p:spPr>
        <p:txBody>
          <a:bodyPr spcFirstLastPara="1" wrap="square" lIns="91425" tIns="45700" rIns="91425" bIns="45700" anchor="t" anchorCtr="0">
            <a:spAutoFit/>
          </a:bodyPr>
          <a:lstStyle/>
          <a:p>
            <a:pPr lvl="0"/>
            <a:r>
              <a:rPr lang="fr-FR" sz="3200" b="1" dirty="0">
                <a:solidFill>
                  <a:srgbClr val="1F3864"/>
                </a:solidFill>
                <a:latin typeface="Poppins"/>
                <a:ea typeface="Poppins"/>
                <a:cs typeface="Poppins"/>
                <a:sym typeface="Poppins"/>
              </a:rPr>
              <a:t>Kick-off </a:t>
            </a:r>
            <a:r>
              <a:rPr lang="fr-FR" sz="3200" b="1" dirty="0" err="1">
                <a:solidFill>
                  <a:srgbClr val="1F3864"/>
                </a:solidFill>
                <a:latin typeface="Poppins"/>
                <a:ea typeface="Poppins"/>
                <a:cs typeface="Poppins"/>
                <a:sym typeface="Poppins"/>
              </a:rPr>
              <a:t>Internal</a:t>
            </a:r>
            <a:r>
              <a:rPr lang="fr-FR" sz="3200" b="1" dirty="0">
                <a:solidFill>
                  <a:srgbClr val="1F3864"/>
                </a:solidFill>
                <a:latin typeface="Poppins"/>
                <a:ea typeface="Poppins"/>
                <a:cs typeface="Poppins"/>
                <a:sym typeface="Poppins"/>
              </a:rPr>
              <a:t> </a:t>
            </a:r>
            <a:r>
              <a:rPr lang="fr-FR" sz="3200" b="1" dirty="0" err="1">
                <a:solidFill>
                  <a:srgbClr val="1F3864"/>
                </a:solidFill>
                <a:latin typeface="Poppins"/>
                <a:ea typeface="Poppins"/>
                <a:cs typeface="Poppins"/>
                <a:sym typeface="Poppins"/>
              </a:rPr>
              <a:t>Reflection</a:t>
            </a:r>
            <a:r>
              <a:rPr lang="fr-FR" sz="3200" b="1" dirty="0">
                <a:solidFill>
                  <a:srgbClr val="1F3864"/>
                </a:solidFill>
                <a:latin typeface="Poppins"/>
                <a:ea typeface="Poppins"/>
                <a:cs typeface="Poppins"/>
                <a:sym typeface="Poppins"/>
              </a:rPr>
              <a:t> Session </a:t>
            </a:r>
          </a:p>
          <a:p>
            <a:pPr lvl="0"/>
            <a:r>
              <a:rPr lang="fr-FR" sz="3200" b="1" dirty="0">
                <a:solidFill>
                  <a:srgbClr val="0070C0"/>
                </a:solidFill>
                <a:latin typeface="Poppins"/>
                <a:cs typeface="Poppins"/>
                <a:sym typeface="Poppins"/>
              </a:rPr>
              <a:t>JOFA-ACTE MALAWI</a:t>
            </a:r>
            <a:endParaRPr lang="de-DE" sz="3200" b="1" dirty="0">
              <a:solidFill>
                <a:srgbClr val="0070C0"/>
              </a:solidFill>
              <a:latin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pic>
        <p:nvPicPr>
          <p:cNvPr id="5" name="Imagen 4" descr="Icono&#10;&#10;Descripción generada automáticamente">
            <a:extLst>
              <a:ext uri="{FF2B5EF4-FFF2-40B4-BE49-F238E27FC236}">
                <a16:creationId xmlns:a16="http://schemas.microsoft.com/office/drawing/2014/main" id="{2FF14722-0FFF-6335-772D-BAA09442B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101" name="Google Shape;101;p1">
            <a:extLst>
              <a:ext uri="{FF2B5EF4-FFF2-40B4-BE49-F238E27FC236}">
                <a16:creationId xmlns:a16="http://schemas.microsoft.com/office/drawing/2014/main" id="{C9E04C5A-8653-018D-3D37-A243B2F8865C}"/>
              </a:ext>
            </a:extLst>
          </p:cNvPr>
          <p:cNvSpPr txBox="1"/>
          <p:nvPr/>
        </p:nvSpPr>
        <p:spPr>
          <a:xfrm>
            <a:off x="2389519" y="1190625"/>
            <a:ext cx="8798939" cy="6201144"/>
          </a:xfrm>
          <a:prstGeom prst="rect">
            <a:avLst/>
          </a:prstGeom>
          <a:noFill/>
          <a:ln>
            <a:noFill/>
          </a:ln>
        </p:spPr>
        <p:txBody>
          <a:bodyPr spcFirstLastPara="1" wrap="square" lIns="91425" tIns="45700" rIns="91425" bIns="45700" anchor="t" anchorCtr="0">
            <a:spAutoFit/>
          </a:bodyPr>
          <a:lstStyle/>
          <a:p>
            <a:pPr marL="742950" lvl="1" indent="-285750" algn="just">
              <a:lnSpc>
                <a:spcPct val="115000"/>
              </a:lnSpc>
              <a:buFont typeface="+mj-lt"/>
              <a:buAutoNum type="arabicPeriod"/>
              <a:tabLst>
                <a:tab pos="914400" algn="l"/>
              </a:tabLst>
            </a:pPr>
            <a:r>
              <a:rPr lang="en-US" kern="0" dirty="0">
                <a:effectLst/>
                <a:latin typeface="Lato" panose="020F0502020204030203" pitchFamily="34" charset="0"/>
                <a:ea typeface="Times New Roman" panose="02020603050405020304" pitchFamily="18" charset="0"/>
                <a:cs typeface="Calibri" panose="020F0502020204030204" pitchFamily="34" charset="0"/>
              </a:rPr>
              <a:t>Child protection case management system, has helped to identify vulnerable children in and at risk of child labour who were assessed at the individual and household levels, and referred to relevant  social services</a:t>
            </a:r>
          </a:p>
          <a:p>
            <a:pPr marL="742950" lvl="1" indent="-285750" algn="just">
              <a:lnSpc>
                <a:spcPct val="115000"/>
              </a:lnSpc>
              <a:buFont typeface="+mj-lt"/>
              <a:buAutoNum type="arabicPeriod"/>
              <a:tabLst>
                <a:tab pos="914400" algn="l"/>
              </a:tabLst>
            </a:pPr>
            <a:r>
              <a:rPr lang="en-US" kern="0" dirty="0">
                <a:effectLst/>
                <a:latin typeface="Lato" panose="020F0502020204030203" pitchFamily="34" charset="0"/>
                <a:ea typeface="Times New Roman" panose="02020603050405020304" pitchFamily="18" charset="0"/>
                <a:cs typeface="Calibri" panose="020F0502020204030204" pitchFamily="34" charset="0"/>
              </a:rPr>
              <a:t>Save the Children uses a CONNECT model of case management which promotes an integrated community-led case management system to systematically link vulnerable children to various types of social services while also empowering the communities and families to be able to identify protection risks and be able to address the root causes in a systematic way while linking up with child protection workers. </a:t>
            </a:r>
          </a:p>
          <a:p>
            <a:pPr marL="742950" lvl="1" indent="-285750" algn="just">
              <a:lnSpc>
                <a:spcPct val="115000"/>
              </a:lnSpc>
              <a:buFont typeface="+mj-lt"/>
              <a:buAutoNum type="arabicPeriod"/>
              <a:tabLst>
                <a:tab pos="914400" algn="l"/>
              </a:tabLst>
            </a:pPr>
            <a:r>
              <a:rPr lang="en-US" kern="0" dirty="0">
                <a:effectLst/>
                <a:latin typeface="Lato" panose="020F0502020204030203" pitchFamily="34" charset="0"/>
                <a:ea typeface="Times New Roman" panose="02020603050405020304" pitchFamily="18" charset="0"/>
                <a:cs typeface="Calibri" panose="020F0502020204030204" pitchFamily="34" charset="0"/>
              </a:rPr>
              <a:t>Provision of economic alternatives to households at risk and those with child labour cases-</a:t>
            </a:r>
            <a:r>
              <a:rPr lang="en-GB" kern="0" dirty="0">
                <a:effectLst/>
                <a:latin typeface="Lato" panose="020F0502020204030203" pitchFamily="34" charset="0"/>
                <a:ea typeface="Times New Roman" panose="02020603050405020304" pitchFamily="18" charset="0"/>
                <a:cs typeface="Calibri" panose="020F0502020204030204" pitchFamily="34" charset="0"/>
              </a:rPr>
              <a:t>Linking vulnerable households to micro credit/ loan facilities and bringing vulnerable households together in village savings and loan groups, empowerment through targeted IGA for households with child labour cases</a:t>
            </a:r>
            <a:endParaRPr lang="en-MW"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mj-lt"/>
              <a:buAutoNum type="arabicPeriod"/>
              <a:tabLst>
                <a:tab pos="914400" algn="l"/>
              </a:tabLst>
            </a:pPr>
            <a:r>
              <a:rPr lang="en-GB" kern="0" dirty="0">
                <a:effectLst/>
                <a:latin typeface="Lato" panose="020F0502020204030203" pitchFamily="34" charset="0"/>
                <a:ea typeface="Times New Roman" panose="02020603050405020304" pitchFamily="18" charset="0"/>
                <a:cs typeface="Calibri" panose="020F0502020204030204" pitchFamily="34" charset="0"/>
              </a:rPr>
              <a:t>Skills development for out of school children aged 14-17 years </a:t>
            </a:r>
            <a:endParaRPr lang="en-MW"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gn="just">
              <a:lnSpc>
                <a:spcPct val="115000"/>
              </a:lnSpc>
              <a:buFont typeface="+mj-lt"/>
              <a:buAutoNum type="arabicPeriod"/>
              <a:tabLst>
                <a:tab pos="914400" algn="l"/>
              </a:tabLst>
            </a:pPr>
            <a:r>
              <a:rPr lang="en-GB" kern="0" dirty="0">
                <a:effectLst/>
                <a:latin typeface="Lato" panose="020F0502020204030203" pitchFamily="34" charset="0"/>
                <a:ea typeface="Times New Roman" panose="02020603050405020304" pitchFamily="18" charset="0"/>
                <a:cs typeface="Calibri" panose="020F0502020204030204" pitchFamily="34" charset="0"/>
              </a:rPr>
              <a:t>Social protection programs by government usually supported by partners </a:t>
            </a:r>
            <a:endParaRPr lang="en-MW"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n-GB" kern="0" dirty="0">
                <a:effectLst/>
                <a:latin typeface="Lato" panose="020F0502020204030203" pitchFamily="34" charset="0"/>
                <a:ea typeface="Times New Roman" panose="02020603050405020304" pitchFamily="18" charset="0"/>
                <a:cs typeface="Calibri" panose="020F0502020204030204" pitchFamily="34" charset="0"/>
              </a:rPr>
              <a:t> </a:t>
            </a:r>
            <a:endParaRPr lang="en-US" kern="0" dirty="0">
              <a:effectLst/>
              <a:latin typeface="Lato" panose="020F0502020204030203"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US" sz="1100" kern="0" dirty="0">
              <a:latin typeface="Lato" panose="020F0502020204030203"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US" sz="1100" kern="0" dirty="0">
              <a:effectLst/>
              <a:latin typeface="Lato" panose="020F0502020204030203"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MW"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695450" cy="3477875"/>
          </a:xfrm>
          <a:prstGeom prst="rect">
            <a:avLst/>
          </a:prstGeom>
          <a:noFill/>
        </p:spPr>
        <p:txBody>
          <a:bodyPr wrap="square">
            <a:spAutoFit/>
          </a:bodyPr>
          <a:lstStyle/>
          <a:p>
            <a:pPr algn="r"/>
            <a:r>
              <a:rPr lang="fr-FR" sz="1200" b="1" dirty="0" err="1">
                <a:latin typeface="Futura Medium"/>
                <a:ea typeface="Poppins"/>
                <a:cs typeface="Poppins"/>
                <a:sym typeface="Poppins"/>
              </a:rPr>
              <a:t>What</a:t>
            </a:r>
            <a:r>
              <a:rPr lang="fr-FR" sz="1200" b="1" dirty="0">
                <a:latin typeface="Futura Medium"/>
                <a:ea typeface="Poppins"/>
                <a:cs typeface="Poppins"/>
                <a:sym typeface="Poppins"/>
              </a:rPr>
              <a:t> has </a:t>
            </a:r>
            <a:r>
              <a:rPr lang="fr-FR" sz="1200" b="1" dirty="0" err="1">
                <a:latin typeface="Futura Medium"/>
                <a:ea typeface="Poppins"/>
                <a:cs typeface="Poppins"/>
                <a:sym typeface="Poppins"/>
              </a:rPr>
              <a:t>worked</a:t>
            </a:r>
            <a:r>
              <a:rPr lang="fr-FR" sz="1200" b="1" dirty="0">
                <a:latin typeface="Futura Medium"/>
                <a:ea typeface="Poppins"/>
                <a:cs typeface="Poppins"/>
                <a:sym typeface="Poppins"/>
              </a:rPr>
              <a:t> in </a:t>
            </a:r>
            <a:r>
              <a:rPr lang="fr-FR" sz="1200" b="1" dirty="0" err="1">
                <a:latin typeface="Futura Medium"/>
                <a:ea typeface="Poppins"/>
                <a:cs typeface="Poppins"/>
                <a:sym typeface="Poppins"/>
              </a:rPr>
              <a:t>your</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context</a:t>
            </a:r>
            <a:r>
              <a:rPr lang="fr-FR" sz="1200" b="1" dirty="0">
                <a:latin typeface="Futura Medium"/>
                <a:ea typeface="Poppins"/>
                <a:cs typeface="Poppins"/>
                <a:sym typeface="Poppins"/>
              </a:rPr>
              <a:t> to </a:t>
            </a:r>
            <a:r>
              <a:rPr lang="fr-FR" sz="1200" b="1" dirty="0" err="1">
                <a:latin typeface="Futura Medium"/>
                <a:ea typeface="Poppins"/>
                <a:cs typeface="Poppins"/>
                <a:sym typeface="Poppins"/>
              </a:rPr>
              <a:t>address</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child</a:t>
            </a:r>
            <a:r>
              <a:rPr lang="fr-FR" sz="1200" b="1" dirty="0">
                <a:latin typeface="Futura Medium"/>
                <a:ea typeface="Poppins"/>
                <a:cs typeface="Poppins"/>
                <a:sym typeface="Poppins"/>
              </a:rPr>
              <a:t> labour </a:t>
            </a:r>
            <a:r>
              <a:rPr lang="fr-FR" sz="1200" b="1" dirty="0" err="1">
                <a:latin typeface="Futura Medium"/>
                <a:ea typeface="Poppins"/>
                <a:cs typeface="Poppins"/>
                <a:sym typeface="Poppins"/>
              </a:rPr>
              <a:t>through</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mechanisms</a:t>
            </a:r>
            <a:r>
              <a:rPr lang="fr-FR" sz="1200" b="1" dirty="0">
                <a:latin typeface="Futura Medium"/>
                <a:ea typeface="Poppins"/>
                <a:cs typeface="Poppins"/>
                <a:sym typeface="Poppins"/>
              </a:rPr>
              <a:t> of social protection/</a:t>
            </a:r>
          </a:p>
          <a:p>
            <a:pPr algn="r"/>
            <a:r>
              <a:rPr lang="fr-FR" sz="1200" b="1" dirty="0">
                <a:latin typeface="Futura Medium"/>
                <a:ea typeface="Poppins"/>
                <a:cs typeface="Poppins"/>
                <a:sym typeface="Poppins"/>
              </a:rPr>
              <a:t>case management?</a:t>
            </a:r>
          </a:p>
          <a:p>
            <a:pPr algn="r"/>
            <a:endParaRPr lang="fr-FR" sz="1200" b="1" dirty="0">
              <a:latin typeface="Futura Medium"/>
              <a:ea typeface="Poppins"/>
              <a:cs typeface="Poppins"/>
              <a:sym typeface="Poppins"/>
            </a:endParaRPr>
          </a:p>
          <a:p>
            <a:pPr algn="r"/>
            <a:r>
              <a:rPr lang="fr-FR" sz="1200" i="1" dirty="0" err="1">
                <a:latin typeface="Futura Medium"/>
                <a:ea typeface="Poppins"/>
                <a:cs typeface="Poppins"/>
                <a:sym typeface="Poppins"/>
              </a:rPr>
              <a:t>Kindly</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list</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your</a:t>
            </a:r>
            <a:r>
              <a:rPr lang="fr-FR" sz="1200" i="1" dirty="0">
                <a:latin typeface="Futura Medium"/>
                <a:ea typeface="Poppins"/>
                <a:cs typeface="Poppins"/>
                <a:sym typeface="Poppins"/>
              </a:rPr>
              <a:t> insights </a:t>
            </a:r>
            <a:r>
              <a:rPr lang="fr-FR" sz="1200" i="1" dirty="0" err="1">
                <a:latin typeface="Futura Medium"/>
                <a:ea typeface="Poppins"/>
                <a:cs typeface="Poppins"/>
                <a:sym typeface="Poppins"/>
              </a:rPr>
              <a:t>using</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bullet</a:t>
            </a:r>
            <a:r>
              <a:rPr lang="fr-FR" sz="1200" i="1" dirty="0">
                <a:latin typeface="Futura Medium"/>
                <a:ea typeface="Poppins"/>
                <a:cs typeface="Poppins"/>
                <a:sym typeface="Poppins"/>
              </a:rPr>
              <a:t> points</a:t>
            </a:r>
            <a:r>
              <a:rPr lang="fr-FR" sz="1600" i="1" dirty="0">
                <a:latin typeface="Poppins"/>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35068AEA-E0A6-29D9-639E-44D03517A126}"/>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03151C26-D8E9-B56D-2C19-154915ADE0D7}"/>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Tree>
    <p:extLst>
      <p:ext uri="{BB962C8B-B14F-4D97-AF65-F5344CB8AC3E}">
        <p14:creationId xmlns:p14="http://schemas.microsoft.com/office/powerpoint/2010/main" val="2719728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pic>
        <p:nvPicPr>
          <p:cNvPr id="5" name="Imagen 4" descr="Icono&#10;&#10;Descripción generada automáticamente">
            <a:extLst>
              <a:ext uri="{FF2B5EF4-FFF2-40B4-BE49-F238E27FC236}">
                <a16:creationId xmlns:a16="http://schemas.microsoft.com/office/drawing/2014/main" id="{2FF14722-0FFF-6335-772D-BAA09442B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101" name="Google Shape;101;p1">
            <a:extLst>
              <a:ext uri="{FF2B5EF4-FFF2-40B4-BE49-F238E27FC236}">
                <a16:creationId xmlns:a16="http://schemas.microsoft.com/office/drawing/2014/main" id="{C9E04C5A-8653-018D-3D37-A243B2F8865C}"/>
              </a:ext>
            </a:extLst>
          </p:cNvPr>
          <p:cNvSpPr txBox="1"/>
          <p:nvPr/>
        </p:nvSpPr>
        <p:spPr>
          <a:xfrm>
            <a:off x="2389519" y="1190625"/>
            <a:ext cx="8798939" cy="6121635"/>
          </a:xfrm>
          <a:prstGeom prst="rect">
            <a:avLst/>
          </a:prstGeom>
          <a:noFill/>
          <a:ln>
            <a:noFill/>
          </a:ln>
        </p:spPr>
        <p:txBody>
          <a:bodyPr spcFirstLastPara="1" wrap="square" lIns="91425" tIns="45700" rIns="91425" bIns="45700" anchor="t" anchorCtr="0">
            <a:spAutoFit/>
          </a:bodyPr>
          <a:lstStyle/>
          <a:p>
            <a:pPr marL="514350" indent="-514350">
              <a:buFont typeface="Arial" panose="020B0604020202020204" pitchFamily="34" charset="0"/>
              <a:buChar char="•"/>
            </a:pPr>
            <a:r>
              <a:rPr lang="en-US" sz="2400" dirty="0"/>
              <a:t>No specific laws that govern social protection programs save for Constitution of the Republic of Malawi and the Child Care, Protection and Justice Act No. 22 of 2010.  </a:t>
            </a:r>
          </a:p>
          <a:p>
            <a:endParaRPr lang="en-US" sz="2400" dirty="0"/>
          </a:p>
          <a:p>
            <a:pPr marL="514350" indent="-514350">
              <a:buFont typeface="Arial" panose="020B0604020202020204" pitchFamily="34" charset="0"/>
              <a:buChar char="•"/>
            </a:pPr>
            <a:r>
              <a:rPr lang="en-US" sz="2400" dirty="0"/>
              <a:t>Policies exist such as Malawi Social Support Policy (MSSP) and Malawi National Social Support Program (MNSSP II) set the building blocks of the country’s strategy in the field of social protection. Others are National Social Welfare Policy, Malawi Social Cash Transfer Programme Strategic Plan 2022 – 2027.</a:t>
            </a:r>
          </a:p>
          <a:p>
            <a:endParaRPr lang="en-US" sz="2400" dirty="0"/>
          </a:p>
          <a:p>
            <a:pPr marL="514350" indent="-514350">
              <a:buFont typeface="Arial" panose="020B0604020202020204" pitchFamily="34" charset="0"/>
              <a:buChar char="•"/>
            </a:pPr>
            <a:r>
              <a:rPr lang="en-US" sz="2400" dirty="0"/>
              <a:t>Specific guidelines for each specific social protection program exist. However, households with child labour cases do not directly fall under any of the criteria directly.</a:t>
            </a:r>
          </a:p>
          <a:p>
            <a:pPr algn="just">
              <a:lnSpc>
                <a:spcPct val="115000"/>
              </a:lnSpc>
              <a:spcAft>
                <a:spcPts val="800"/>
              </a:spcAft>
            </a:pPr>
            <a:endParaRPr lang="en-US" sz="2000" kern="0" dirty="0">
              <a:latin typeface="Lato" panose="020F0502020204030203"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US" sz="2000" kern="0" dirty="0">
              <a:effectLst/>
              <a:latin typeface="Lato" panose="020F0502020204030203" pitchFamily="34" charset="0"/>
              <a:ea typeface="Times New Roman" panose="02020603050405020304" pitchFamily="18" charset="0"/>
              <a:cs typeface="Calibri" panose="020F0502020204030204" pitchFamily="34" charset="0"/>
            </a:endParaRPr>
          </a:p>
          <a:p>
            <a:pPr algn="just">
              <a:lnSpc>
                <a:spcPct val="115000"/>
              </a:lnSpc>
              <a:spcAft>
                <a:spcPts val="800"/>
              </a:spcAft>
            </a:pPr>
            <a:endParaRPr lang="en-MW"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695450" cy="3477875"/>
          </a:xfrm>
          <a:prstGeom prst="rect">
            <a:avLst/>
          </a:prstGeom>
          <a:noFill/>
        </p:spPr>
        <p:txBody>
          <a:bodyPr wrap="square">
            <a:spAutoFit/>
          </a:bodyPr>
          <a:lstStyle/>
          <a:p>
            <a:pPr algn="r"/>
            <a:r>
              <a:rPr lang="fr-FR" sz="1200" b="1" dirty="0" err="1">
                <a:latin typeface="Futura Medium"/>
                <a:ea typeface="Poppins"/>
                <a:cs typeface="Poppins"/>
                <a:sym typeface="Poppins"/>
              </a:rPr>
              <a:t>What</a:t>
            </a:r>
            <a:r>
              <a:rPr lang="fr-FR" sz="1200" b="1" dirty="0">
                <a:latin typeface="Futura Medium"/>
                <a:ea typeface="Poppins"/>
                <a:cs typeface="Poppins"/>
                <a:sym typeface="Poppins"/>
              </a:rPr>
              <a:t> has </a:t>
            </a:r>
            <a:r>
              <a:rPr lang="fr-FR" sz="1200" b="1" dirty="0" err="1">
                <a:latin typeface="Futura Medium"/>
                <a:ea typeface="Poppins"/>
                <a:cs typeface="Poppins"/>
                <a:sym typeface="Poppins"/>
              </a:rPr>
              <a:t>worked</a:t>
            </a:r>
            <a:r>
              <a:rPr lang="fr-FR" sz="1200" b="1" dirty="0">
                <a:latin typeface="Futura Medium"/>
                <a:ea typeface="Poppins"/>
                <a:cs typeface="Poppins"/>
                <a:sym typeface="Poppins"/>
              </a:rPr>
              <a:t> in </a:t>
            </a:r>
            <a:r>
              <a:rPr lang="fr-FR" sz="1200" b="1" dirty="0" err="1">
                <a:latin typeface="Futura Medium"/>
                <a:ea typeface="Poppins"/>
                <a:cs typeface="Poppins"/>
                <a:sym typeface="Poppins"/>
              </a:rPr>
              <a:t>your</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context</a:t>
            </a:r>
            <a:r>
              <a:rPr lang="fr-FR" sz="1200" b="1" dirty="0">
                <a:latin typeface="Futura Medium"/>
                <a:ea typeface="Poppins"/>
                <a:cs typeface="Poppins"/>
                <a:sym typeface="Poppins"/>
              </a:rPr>
              <a:t> to </a:t>
            </a:r>
            <a:r>
              <a:rPr lang="fr-FR" sz="1200" b="1" dirty="0" err="1">
                <a:latin typeface="Futura Medium"/>
                <a:ea typeface="Poppins"/>
                <a:cs typeface="Poppins"/>
                <a:sym typeface="Poppins"/>
              </a:rPr>
              <a:t>address</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child</a:t>
            </a:r>
            <a:r>
              <a:rPr lang="fr-FR" sz="1200" b="1" dirty="0">
                <a:latin typeface="Futura Medium"/>
                <a:ea typeface="Poppins"/>
                <a:cs typeface="Poppins"/>
                <a:sym typeface="Poppins"/>
              </a:rPr>
              <a:t> labour </a:t>
            </a:r>
            <a:r>
              <a:rPr lang="fr-FR" sz="1200" b="1" dirty="0" err="1">
                <a:latin typeface="Futura Medium"/>
                <a:ea typeface="Poppins"/>
                <a:cs typeface="Poppins"/>
                <a:sym typeface="Poppins"/>
              </a:rPr>
              <a:t>through</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mechanisms</a:t>
            </a:r>
            <a:r>
              <a:rPr lang="fr-FR" sz="1200" b="1" dirty="0">
                <a:latin typeface="Futura Medium"/>
                <a:ea typeface="Poppins"/>
                <a:cs typeface="Poppins"/>
                <a:sym typeface="Poppins"/>
              </a:rPr>
              <a:t> of social protection/</a:t>
            </a:r>
          </a:p>
          <a:p>
            <a:pPr algn="r"/>
            <a:r>
              <a:rPr lang="fr-FR" sz="1200" b="1" dirty="0">
                <a:latin typeface="Futura Medium"/>
                <a:ea typeface="Poppins"/>
                <a:cs typeface="Poppins"/>
                <a:sym typeface="Poppins"/>
              </a:rPr>
              <a:t>case management?</a:t>
            </a:r>
          </a:p>
          <a:p>
            <a:pPr algn="r"/>
            <a:endParaRPr lang="fr-FR" sz="1200" b="1" dirty="0">
              <a:latin typeface="Futura Medium"/>
              <a:ea typeface="Poppins"/>
              <a:cs typeface="Poppins"/>
              <a:sym typeface="Poppins"/>
            </a:endParaRPr>
          </a:p>
          <a:p>
            <a:pPr algn="r"/>
            <a:r>
              <a:rPr lang="fr-FR" sz="1200" i="1" dirty="0" err="1">
                <a:latin typeface="Futura Medium"/>
                <a:ea typeface="Poppins"/>
                <a:cs typeface="Poppins"/>
                <a:sym typeface="Poppins"/>
              </a:rPr>
              <a:t>Kindly</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list</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your</a:t>
            </a:r>
            <a:r>
              <a:rPr lang="fr-FR" sz="1200" i="1" dirty="0">
                <a:latin typeface="Futura Medium"/>
                <a:ea typeface="Poppins"/>
                <a:cs typeface="Poppins"/>
                <a:sym typeface="Poppins"/>
              </a:rPr>
              <a:t> insights </a:t>
            </a:r>
            <a:r>
              <a:rPr lang="fr-FR" sz="1200" i="1" dirty="0" err="1">
                <a:latin typeface="Futura Medium"/>
                <a:ea typeface="Poppins"/>
                <a:cs typeface="Poppins"/>
                <a:sym typeface="Poppins"/>
              </a:rPr>
              <a:t>using</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bullet</a:t>
            </a:r>
            <a:r>
              <a:rPr lang="fr-FR" sz="1200" i="1" dirty="0">
                <a:latin typeface="Futura Medium"/>
                <a:ea typeface="Poppins"/>
                <a:cs typeface="Poppins"/>
                <a:sym typeface="Poppins"/>
              </a:rPr>
              <a:t> points</a:t>
            </a:r>
            <a:r>
              <a:rPr lang="fr-FR" sz="1600" i="1" dirty="0">
                <a:latin typeface="Poppins"/>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35068AEA-E0A6-29D9-639E-44D03517A126}"/>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sp>
        <p:nvSpPr>
          <p:cNvPr id="2" name="CuadroTexto 1">
            <a:extLst>
              <a:ext uri="{FF2B5EF4-FFF2-40B4-BE49-F238E27FC236}">
                <a16:creationId xmlns:a16="http://schemas.microsoft.com/office/drawing/2014/main" id="{03151C26-D8E9-B56D-2C19-154915ADE0D7}"/>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Tree>
    <p:extLst>
      <p:ext uri="{BB962C8B-B14F-4D97-AF65-F5344CB8AC3E}">
        <p14:creationId xmlns:p14="http://schemas.microsoft.com/office/powerpoint/2010/main" val="105397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6769-9427-DE5E-30BF-320A0F0D8EB7}"/>
              </a:ext>
            </a:extLst>
          </p:cNvPr>
          <p:cNvSpPr>
            <a:spLocks noGrp="1"/>
          </p:cNvSpPr>
          <p:nvPr>
            <p:ph type="title"/>
          </p:nvPr>
        </p:nvSpPr>
        <p:spPr/>
        <p:txBody>
          <a:bodyPr/>
          <a:lstStyle/>
          <a:p>
            <a:r>
              <a:rPr lang="en-US" dirty="0"/>
              <a:t>Social Protection programs</a:t>
            </a:r>
            <a:endParaRPr lang="en-MW" dirty="0"/>
          </a:p>
        </p:txBody>
      </p:sp>
      <p:sp>
        <p:nvSpPr>
          <p:cNvPr id="3" name="Content Placeholder 2">
            <a:extLst>
              <a:ext uri="{FF2B5EF4-FFF2-40B4-BE49-F238E27FC236}">
                <a16:creationId xmlns:a16="http://schemas.microsoft.com/office/drawing/2014/main" id="{7871E2C6-D1B7-13F2-E59C-9DE4B383EC5E}"/>
              </a:ext>
            </a:extLst>
          </p:cNvPr>
          <p:cNvSpPr>
            <a:spLocks noGrp="1"/>
          </p:cNvSpPr>
          <p:nvPr>
            <p:ph idx="1"/>
          </p:nvPr>
        </p:nvSpPr>
        <p:spPr/>
        <p:txBody>
          <a:bodyPr>
            <a:normAutofit fontScale="70000" lnSpcReduction="20000"/>
          </a:bodyPr>
          <a:lstStyle/>
          <a:p>
            <a:r>
              <a:rPr lang="en-US" b="1" dirty="0"/>
              <a:t>Social Cash Transfer Program (SCTP</a:t>
            </a:r>
            <a:r>
              <a:rPr lang="en-US" dirty="0"/>
              <a:t>):  Targets predominantly labour-constrained ultra-poor households. </a:t>
            </a:r>
          </a:p>
          <a:p>
            <a:r>
              <a:rPr lang="en-US" b="1" dirty="0"/>
              <a:t>Public Works Programs (PWP): </a:t>
            </a:r>
            <a:r>
              <a:rPr lang="en-US" dirty="0"/>
              <a:t>provide regular payments to individuals in exchange for work, especially in public construction projects, with the objective of decreasing chronic or shock induced poverty and providing social protection</a:t>
            </a:r>
          </a:p>
          <a:p>
            <a:r>
              <a:rPr lang="en-US" b="1" dirty="0"/>
              <a:t>Affordable Inputs Program (AIP) formerly Farm Input Subsidy Program (FISP): </a:t>
            </a:r>
            <a:r>
              <a:rPr lang="en-US" dirty="0"/>
              <a:t>The FISP targets resource poor farmers in rural Malawi with special attention to vulnerable groups. Selection of beneficiaries is based on the yearly updated Farm Family Register, which is issued to District Agricultural Offices who together with community leaders, select the beneficiaries </a:t>
            </a:r>
          </a:p>
          <a:p>
            <a:r>
              <a:rPr lang="en-US" b="1" dirty="0"/>
              <a:t>School Meals Programs:</a:t>
            </a:r>
            <a:r>
              <a:rPr lang="en-US" dirty="0"/>
              <a:t> Districts and schools are targeted based on indicators of food insecurity, poverty, gender disparities in schooling, education outcomes, and malnutrition to ensure that the most vulnerable children receive daily school feeding</a:t>
            </a:r>
          </a:p>
          <a:p>
            <a:r>
              <a:rPr lang="en-US" dirty="0"/>
              <a:t>There are also disaster responsive cash transfers i.e. the COVID-19 Urban Cash Initiative (CUCI) to mitigate the adverse impacts of the pandemic on livelihoods and basic consumption for poor populations in the urban cities.</a:t>
            </a:r>
          </a:p>
          <a:p>
            <a:endParaRPr lang="en-MW" dirty="0"/>
          </a:p>
        </p:txBody>
      </p:sp>
      <p:sp>
        <p:nvSpPr>
          <p:cNvPr id="4" name="Footer Placeholder 3">
            <a:extLst>
              <a:ext uri="{FF2B5EF4-FFF2-40B4-BE49-F238E27FC236}">
                <a16:creationId xmlns:a16="http://schemas.microsoft.com/office/drawing/2014/main" id="{8CDDF8D9-11D2-5AEF-DC64-496057F9974A}"/>
              </a:ext>
            </a:extLst>
          </p:cNvPr>
          <p:cNvSpPr>
            <a:spLocks noGrp="1"/>
          </p:cNvSpPr>
          <p:nvPr>
            <p:ph type="ftr" sz="quarter" idx="11"/>
          </p:nvPr>
        </p:nvSpPr>
        <p:spPr/>
        <p:txBody>
          <a:bodyPr/>
          <a:lstStyle/>
          <a:p>
            <a:endParaRPr lang="es-419"/>
          </a:p>
        </p:txBody>
      </p:sp>
      <p:sp>
        <p:nvSpPr>
          <p:cNvPr id="5" name="Slide Number Placeholder 4">
            <a:extLst>
              <a:ext uri="{FF2B5EF4-FFF2-40B4-BE49-F238E27FC236}">
                <a16:creationId xmlns:a16="http://schemas.microsoft.com/office/drawing/2014/main" id="{0A6745BE-562C-376A-9918-147A77969475}"/>
              </a:ext>
            </a:extLst>
          </p:cNvPr>
          <p:cNvSpPr>
            <a:spLocks noGrp="1"/>
          </p:cNvSpPr>
          <p:nvPr>
            <p:ph type="sldNum" sz="quarter" idx="12"/>
          </p:nvPr>
        </p:nvSpPr>
        <p:spPr/>
        <p:txBody>
          <a:bodyPr/>
          <a:lstStyle/>
          <a:p>
            <a:fld id="{0311F121-0FC9-4C7C-BFE9-F2EFA1AA86F5}" type="slidenum">
              <a:rPr lang="es-419" smtClean="0"/>
              <a:t>4</a:t>
            </a:fld>
            <a:endParaRPr lang="es-419"/>
          </a:p>
        </p:txBody>
      </p:sp>
    </p:spTree>
    <p:extLst>
      <p:ext uri="{BB962C8B-B14F-4D97-AF65-F5344CB8AC3E}">
        <p14:creationId xmlns:p14="http://schemas.microsoft.com/office/powerpoint/2010/main" val="16913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sp>
        <p:nvSpPr>
          <p:cNvPr id="101" name="Google Shape;101;p1">
            <a:extLst>
              <a:ext uri="{FF2B5EF4-FFF2-40B4-BE49-F238E27FC236}">
                <a16:creationId xmlns:a16="http://schemas.microsoft.com/office/drawing/2014/main" id="{C9E04C5A-8653-018D-3D37-A243B2F8865C}"/>
              </a:ext>
            </a:extLst>
          </p:cNvPr>
          <p:cNvSpPr txBox="1"/>
          <p:nvPr/>
        </p:nvSpPr>
        <p:spPr>
          <a:xfrm>
            <a:off x="2404299" y="1198485"/>
            <a:ext cx="8614410" cy="5610213"/>
          </a:xfrm>
          <a:prstGeom prst="rect">
            <a:avLst/>
          </a:prstGeom>
          <a:noFill/>
          <a:ln>
            <a:noFill/>
          </a:ln>
        </p:spPr>
        <p:txBody>
          <a:bodyPr spcFirstLastPara="1" wrap="square" lIns="91425" tIns="45700" rIns="91425" bIns="45700" anchor="t" anchorCtr="0">
            <a:spAutoFit/>
          </a:bodyPr>
          <a:lstStyle/>
          <a:p>
            <a:pPr marL="342900" lvl="0" indent="-342900" algn="just">
              <a:lnSpc>
                <a:spcPct val="115000"/>
              </a:lnSpc>
              <a:buFont typeface="+mj-lt"/>
              <a:buAutoNum type="alphaLcPeriod"/>
            </a:pPr>
            <a:r>
              <a:rPr lang="en-GB" sz="1800" kern="0" dirty="0">
                <a:effectLst/>
                <a:latin typeface="Lato" panose="020F0502020204030203" pitchFamily="34" charset="0"/>
                <a:ea typeface="Aptos" panose="020B0004020202020204" pitchFamily="34" charset="0"/>
                <a:cs typeface="Aptos" panose="020B0004020202020204" pitchFamily="34" charset="0"/>
              </a:rPr>
              <a:t>Fragmented Child Labour data for decision making. Child Labour Monitoring system is yet to be developed and get to life hence data for child labour is fragmented, sitting with various implementers rather than the Ministry of Labour.  Secondly data from the community is channelled through two different Ministries providing room for double reporting.</a:t>
            </a:r>
            <a:endParaRPr lang="en-MW"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lphaLcPeriod"/>
            </a:pPr>
            <a:r>
              <a:rPr lang="en-GB" sz="1800" kern="0" dirty="0">
                <a:effectLst/>
                <a:latin typeface="Lato" panose="020F0502020204030203" pitchFamily="34" charset="0"/>
                <a:ea typeface="Aptos" panose="020B0004020202020204" pitchFamily="34" charset="0"/>
                <a:cs typeface="Aptos" panose="020B0004020202020204" pitchFamily="34" charset="0"/>
              </a:rPr>
              <a:t>The systems linkages have not been fully harnessed: While Ministry of Labour tackles issues of Child labour the mandate to carry out case management for child labour cases fall under the Ministry of Gender, Social welfare and Community development. This calls for coordination between the two Ministries</a:t>
            </a:r>
          </a:p>
          <a:p>
            <a:pPr marL="342900" lvl="0" indent="-342900" algn="just">
              <a:lnSpc>
                <a:spcPct val="115000"/>
              </a:lnSpc>
              <a:buFont typeface="+mj-lt"/>
              <a:buAutoNum type="alphaLcPeriod"/>
            </a:pPr>
            <a:r>
              <a:rPr lang="en-GB" sz="1800" kern="0" dirty="0">
                <a:effectLst/>
                <a:latin typeface="Lato" panose="020F0502020204030203" pitchFamily="34" charset="0"/>
                <a:ea typeface="Aptos" panose="020B0004020202020204" pitchFamily="34" charset="0"/>
                <a:cs typeface="Aptos" panose="020B0004020202020204" pitchFamily="34" charset="0"/>
              </a:rPr>
              <a:t>Social protection is often donor-driven and donor-financed and consists primarily of programs implemented on an ad-hoc basis. As a result, there are currently few entitlements to social protection in Malawi. Further, under the current system it is difficult for the Government to oversee the sector as it relies on reports from implementers. </a:t>
            </a:r>
            <a:endParaRPr lang="en-MW"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lphaLcPeriod"/>
            </a:pPr>
            <a:r>
              <a:rPr lang="en-GB" sz="1800" kern="0" dirty="0">
                <a:effectLst/>
                <a:latin typeface="Lato" panose="020F0502020204030203" pitchFamily="34" charset="0"/>
                <a:ea typeface="Aptos" panose="020B0004020202020204" pitchFamily="34" charset="0"/>
                <a:cs typeface="Aptos" panose="020B0004020202020204" pitchFamily="34" charset="0"/>
              </a:rPr>
              <a:t>Government needs to review the national social support policy to expand coverage, inclusiveness, quality and adequacy of the social protection system in Malawi. </a:t>
            </a:r>
            <a:endParaRPr lang="en-MW"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825072" cy="4401205"/>
          </a:xfrm>
          <a:prstGeom prst="rect">
            <a:avLst/>
          </a:prstGeom>
          <a:noFill/>
        </p:spPr>
        <p:txBody>
          <a:bodyPr wrap="square">
            <a:spAutoFit/>
          </a:bodyPr>
          <a:lstStyle/>
          <a:p>
            <a:pPr algn="r"/>
            <a:r>
              <a:rPr lang="fr-FR" sz="1200" b="1" dirty="0" err="1">
                <a:latin typeface="Futura Medium"/>
                <a:ea typeface="Poppins"/>
                <a:cs typeface="Poppins"/>
                <a:sym typeface="Poppins"/>
              </a:rPr>
              <a:t>What</a:t>
            </a:r>
            <a:r>
              <a:rPr lang="fr-FR" sz="1200" b="1" dirty="0">
                <a:latin typeface="Futura Medium"/>
                <a:ea typeface="Poppins"/>
                <a:cs typeface="Poppins"/>
                <a:sym typeface="Poppins"/>
              </a:rPr>
              <a:t> gaps </a:t>
            </a:r>
            <a:r>
              <a:rPr lang="fr-FR" sz="1200" b="1" dirty="0" err="1">
                <a:latin typeface="Futura Medium"/>
                <a:ea typeface="Poppins"/>
                <a:cs typeface="Poppins"/>
                <a:sym typeface="Poppins"/>
              </a:rPr>
              <a:t>exist</a:t>
            </a:r>
            <a:r>
              <a:rPr lang="fr-FR" sz="1200" b="1" dirty="0">
                <a:latin typeface="Futura Medium"/>
                <a:ea typeface="Poppins"/>
                <a:cs typeface="Poppins"/>
                <a:sym typeface="Poppins"/>
              </a:rPr>
              <a:t> and </a:t>
            </a:r>
            <a:r>
              <a:rPr lang="fr-FR" sz="1200" b="1" dirty="0" err="1">
                <a:latin typeface="Futura Medium"/>
                <a:ea typeface="Poppins"/>
                <a:cs typeface="Poppins"/>
                <a:sym typeface="Poppins"/>
              </a:rPr>
              <a:t>what</a:t>
            </a:r>
            <a:r>
              <a:rPr lang="fr-FR" sz="1200" b="1" dirty="0">
                <a:latin typeface="Futura Medium"/>
                <a:ea typeface="Poppins"/>
                <a:cs typeface="Poppins"/>
                <a:sym typeface="Poppins"/>
              </a:rPr>
              <a:t> solutions </a:t>
            </a:r>
            <a:r>
              <a:rPr lang="fr-FR" sz="1200" b="1" dirty="0" err="1">
                <a:latin typeface="Futura Medium"/>
                <a:ea typeface="Poppins"/>
                <a:cs typeface="Poppins"/>
                <a:sym typeface="Poppins"/>
              </a:rPr>
              <a:t>could</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you</a:t>
            </a:r>
            <a:r>
              <a:rPr lang="fr-FR" sz="1200" b="1" dirty="0">
                <a:latin typeface="Futura Medium"/>
                <a:ea typeface="Poppins"/>
                <a:cs typeface="Poppins"/>
                <a:sym typeface="Poppins"/>
              </a:rPr>
              <a:t> propose to </a:t>
            </a:r>
            <a:r>
              <a:rPr lang="fr-FR" sz="1200" b="1" dirty="0" err="1">
                <a:latin typeface="Futura Medium"/>
                <a:ea typeface="Poppins"/>
                <a:cs typeface="Poppins"/>
                <a:sym typeface="Poppins"/>
              </a:rPr>
              <a:t>strengthen</a:t>
            </a:r>
            <a:r>
              <a:rPr lang="fr-FR" sz="1200" b="1" dirty="0">
                <a:latin typeface="Futura Medium"/>
                <a:ea typeface="Poppins"/>
                <a:cs typeface="Poppins"/>
                <a:sym typeface="Poppins"/>
              </a:rPr>
              <a:t> the social protection </a:t>
            </a:r>
            <a:r>
              <a:rPr lang="fr-FR" sz="1200" b="1" dirty="0" err="1">
                <a:latin typeface="Futura Medium"/>
                <a:ea typeface="Poppins"/>
                <a:cs typeface="Poppins"/>
                <a:sym typeface="Poppins"/>
              </a:rPr>
              <a:t>mechanism</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specifically</a:t>
            </a:r>
            <a:r>
              <a:rPr lang="fr-FR" sz="1200" b="1" dirty="0">
                <a:latin typeface="Futura Medium"/>
                <a:ea typeface="Poppins"/>
                <a:cs typeface="Poppins"/>
                <a:sym typeface="Poppins"/>
              </a:rPr>
              <a:t> in case management) </a:t>
            </a:r>
            <a:r>
              <a:rPr lang="fr-FR" sz="1200" b="1" dirty="0" err="1">
                <a:latin typeface="Futura Medium"/>
                <a:ea typeface="Poppins"/>
                <a:cs typeface="Poppins"/>
                <a:sym typeface="Poppins"/>
              </a:rPr>
              <a:t>within</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our</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project</a:t>
            </a:r>
            <a:r>
              <a:rPr lang="fr-FR" sz="1200" b="1" dirty="0">
                <a:latin typeface="Futura Medium"/>
                <a:ea typeface="Poppins"/>
                <a:cs typeface="Poppins"/>
                <a:sym typeface="Poppins"/>
              </a:rPr>
              <a:t>/intervention sites?</a:t>
            </a:r>
          </a:p>
          <a:p>
            <a:pPr algn="r"/>
            <a:endParaRPr lang="fr-FR" sz="1200" b="1" dirty="0">
              <a:latin typeface="Futura Medium"/>
              <a:ea typeface="Poppins"/>
              <a:cs typeface="Poppins"/>
              <a:sym typeface="Poppins"/>
            </a:endParaRPr>
          </a:p>
          <a:p>
            <a:pPr algn="r"/>
            <a:endParaRPr lang="fr-FR" sz="1200" b="1" dirty="0">
              <a:latin typeface="Futura Medium"/>
              <a:ea typeface="Poppins"/>
              <a:cs typeface="Poppins"/>
              <a:sym typeface="Poppins"/>
            </a:endParaRPr>
          </a:p>
          <a:p>
            <a:pPr algn="r"/>
            <a:r>
              <a:rPr lang="fr-FR" sz="1200" i="1" dirty="0" err="1">
                <a:latin typeface="Futura Medium"/>
                <a:ea typeface="Poppins"/>
                <a:cs typeface="Poppins"/>
                <a:sym typeface="Poppins"/>
              </a:rPr>
              <a:t>Kindly</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list</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your</a:t>
            </a:r>
            <a:r>
              <a:rPr lang="fr-FR" sz="1200" i="1" dirty="0">
                <a:latin typeface="Futura Medium"/>
                <a:ea typeface="Poppins"/>
                <a:cs typeface="Poppins"/>
                <a:sym typeface="Poppins"/>
              </a:rPr>
              <a:t> insights </a:t>
            </a:r>
            <a:r>
              <a:rPr lang="fr-FR" sz="1200" i="1" dirty="0" err="1">
                <a:latin typeface="Futura Medium"/>
                <a:ea typeface="Poppins"/>
                <a:cs typeface="Poppins"/>
                <a:sym typeface="Poppins"/>
              </a:rPr>
              <a:t>using</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bullet</a:t>
            </a:r>
            <a:r>
              <a:rPr lang="fr-FR" sz="1200" i="1" dirty="0">
                <a:latin typeface="Futura Medium"/>
                <a:ea typeface="Poppins"/>
                <a:cs typeface="Poppins"/>
                <a:sym typeface="Poppins"/>
              </a:rPr>
              <a:t> points</a:t>
            </a:r>
            <a:r>
              <a:rPr lang="fr-FR" sz="1600" i="1" dirty="0">
                <a:latin typeface="Poppins"/>
                <a:ea typeface="Poppins"/>
                <a:cs typeface="Poppins"/>
                <a:sym typeface="Poppins"/>
              </a:rPr>
              <a:t>  </a:t>
            </a:r>
          </a:p>
          <a:p>
            <a:pPr algn="r"/>
            <a:r>
              <a:rPr lang="fr-FR" sz="1200" b="1" dirty="0">
                <a:latin typeface="Futura Medium"/>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B83AF253-8A8E-8748-21A7-ED71543FFE3E}"/>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pic>
        <p:nvPicPr>
          <p:cNvPr id="2" name="Imagen 1" descr="Icono&#10;&#10;Descripción generada automáticamente">
            <a:extLst>
              <a:ext uri="{FF2B5EF4-FFF2-40B4-BE49-F238E27FC236}">
                <a16:creationId xmlns:a16="http://schemas.microsoft.com/office/drawing/2014/main" id="{B3B98309-8C82-4F8F-3852-6E03B45E4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4" name="CuadroTexto 3">
            <a:extLst>
              <a:ext uri="{FF2B5EF4-FFF2-40B4-BE49-F238E27FC236}">
                <a16:creationId xmlns:a16="http://schemas.microsoft.com/office/drawing/2014/main" id="{A5D6E75A-98EB-38CD-56E8-4C1428ACF785}"/>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Tree>
    <p:extLst>
      <p:ext uri="{BB962C8B-B14F-4D97-AF65-F5344CB8AC3E}">
        <p14:creationId xmlns:p14="http://schemas.microsoft.com/office/powerpoint/2010/main" val="2077410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sp>
        <p:nvSpPr>
          <p:cNvPr id="101" name="Google Shape;101;p1">
            <a:extLst>
              <a:ext uri="{FF2B5EF4-FFF2-40B4-BE49-F238E27FC236}">
                <a16:creationId xmlns:a16="http://schemas.microsoft.com/office/drawing/2014/main" id="{C9E04C5A-8653-018D-3D37-A243B2F8865C}"/>
              </a:ext>
            </a:extLst>
          </p:cNvPr>
          <p:cNvSpPr txBox="1"/>
          <p:nvPr/>
        </p:nvSpPr>
        <p:spPr>
          <a:xfrm>
            <a:off x="2404299" y="1198485"/>
            <a:ext cx="8614410" cy="4973116"/>
          </a:xfrm>
          <a:prstGeom prst="rect">
            <a:avLst/>
          </a:prstGeom>
          <a:noFill/>
          <a:ln>
            <a:noFill/>
          </a:ln>
        </p:spPr>
        <p:txBody>
          <a:bodyPr spcFirstLastPara="1" wrap="square" lIns="91425" tIns="45700" rIns="91425" bIns="45700" anchor="t" anchorCtr="0">
            <a:spAutoFit/>
          </a:bodyPr>
          <a:lstStyle/>
          <a:p>
            <a:pPr marL="342900" lvl="0" indent="-342900" algn="just">
              <a:lnSpc>
                <a:spcPct val="115000"/>
              </a:lnSpc>
              <a:buFont typeface="+mj-lt"/>
              <a:buAutoNum type="alphaLcPeriod"/>
            </a:pPr>
            <a:r>
              <a:rPr lang="en-GB" sz="1800" kern="0" dirty="0">
                <a:effectLst/>
                <a:latin typeface="Lato" panose="020F0502020204030203" pitchFamily="34" charset="0"/>
                <a:ea typeface="Aptos" panose="020B0004020202020204" pitchFamily="34" charset="0"/>
                <a:cs typeface="Aptos" panose="020B0004020202020204" pitchFamily="34" charset="0"/>
              </a:rPr>
              <a:t>There is also a need to explore how to effectively extend coverage of social insurance schemes to the informal economy as well as an overall improvement in the accountability and transparency of social protection programs especially those being independently implemented.</a:t>
            </a:r>
            <a:endParaRPr lang="en-MW"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buFont typeface="+mj-lt"/>
              <a:buAutoNum type="alphaLcPeriod"/>
            </a:pPr>
            <a:r>
              <a:rPr lang="en-GB" sz="1800" kern="0" dirty="0">
                <a:effectLst/>
                <a:latin typeface="Lato" panose="020F0502020204030203" pitchFamily="34" charset="0"/>
                <a:ea typeface="Aptos" panose="020B0004020202020204" pitchFamily="34" charset="0"/>
                <a:cs typeface="Aptos" panose="020B0004020202020204" pitchFamily="34" charset="0"/>
              </a:rPr>
              <a:t>Cash transfer amounts are substantively small vis-à-vis the country’s economic landscape and possible hyper-inflation. Currently, households receive between MWK 7,000- 18,000 (US $ 4-$11) against a 33% Inflation rate as of June 2024. This makes graduation of participants difficult as amounts are limiting for progressive development</a:t>
            </a:r>
          </a:p>
          <a:p>
            <a:pPr marL="342900" lvl="0" indent="-342900" algn="just">
              <a:lnSpc>
                <a:spcPct val="115000"/>
              </a:lnSpc>
              <a:buFont typeface="+mj-lt"/>
              <a:buAutoNum type="alphaLcPeriod"/>
            </a:pPr>
            <a:r>
              <a:rPr lang="en-GB" sz="1800" kern="0" dirty="0">
                <a:effectLst/>
                <a:latin typeface="Lato" panose="020F0502020204030203" pitchFamily="34" charset="0"/>
                <a:ea typeface="Aptos" panose="020B0004020202020204" pitchFamily="34" charset="0"/>
                <a:cs typeface="Aptos" panose="020B0004020202020204" pitchFamily="34" charset="0"/>
              </a:rPr>
              <a:t>Current social programs are deemed as tackling immediate relief rather than building resilience for families </a:t>
            </a:r>
            <a:endParaRPr lang="en-US" kern="0" dirty="0">
              <a:latin typeface="Lato" panose="020F0502020204030203" pitchFamily="34" charset="0"/>
              <a:ea typeface="Aptos" panose="020B0004020202020204" pitchFamily="34" charset="0"/>
              <a:cs typeface="Aptos" panose="020B0004020202020204" pitchFamily="34" charset="0"/>
            </a:endParaRPr>
          </a:p>
          <a:p>
            <a:pPr marL="342900" lvl="0" indent="-342900" algn="just">
              <a:lnSpc>
                <a:spcPct val="115000"/>
              </a:lnSpc>
              <a:buFont typeface="+mj-lt"/>
              <a:buAutoNum type="alphaLcPeriod"/>
            </a:pPr>
            <a:r>
              <a:rPr lang="en-US" sz="1800" kern="0" dirty="0">
                <a:effectLst/>
                <a:latin typeface="Lato" panose="020F0502020204030203" pitchFamily="34" charset="0"/>
                <a:ea typeface="Aptos" panose="020B0004020202020204" pitchFamily="34" charset="0"/>
                <a:cs typeface="Aptos" panose="020B0004020202020204" pitchFamily="34" charset="0"/>
              </a:rPr>
              <a:t>Selection of beneficiaries while using Universal Beneficiary Register (UBR) vs categorical targeting; currently targeting of child labour and child headed households in the Government social protection is quite limited</a:t>
            </a:r>
            <a:endParaRPr lang="en-MW"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15000"/>
              </a:lnSpc>
              <a:spcAft>
                <a:spcPts val="800"/>
              </a:spcAft>
              <a:buFont typeface="+mj-lt"/>
              <a:buAutoNum type="alphaLcPeriod"/>
            </a:pPr>
            <a:endParaRPr lang="en-MW"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825072" cy="4401205"/>
          </a:xfrm>
          <a:prstGeom prst="rect">
            <a:avLst/>
          </a:prstGeom>
          <a:noFill/>
        </p:spPr>
        <p:txBody>
          <a:bodyPr wrap="square">
            <a:spAutoFit/>
          </a:bodyPr>
          <a:lstStyle/>
          <a:p>
            <a:pPr algn="r"/>
            <a:r>
              <a:rPr lang="fr-FR" sz="1200" b="1" dirty="0" err="1">
                <a:latin typeface="Futura Medium"/>
                <a:ea typeface="Poppins"/>
                <a:cs typeface="Poppins"/>
                <a:sym typeface="Poppins"/>
              </a:rPr>
              <a:t>What</a:t>
            </a:r>
            <a:r>
              <a:rPr lang="fr-FR" sz="1200" b="1" dirty="0">
                <a:latin typeface="Futura Medium"/>
                <a:ea typeface="Poppins"/>
                <a:cs typeface="Poppins"/>
                <a:sym typeface="Poppins"/>
              </a:rPr>
              <a:t> gaps </a:t>
            </a:r>
            <a:r>
              <a:rPr lang="fr-FR" sz="1200" b="1" dirty="0" err="1">
                <a:latin typeface="Futura Medium"/>
                <a:ea typeface="Poppins"/>
                <a:cs typeface="Poppins"/>
                <a:sym typeface="Poppins"/>
              </a:rPr>
              <a:t>exist</a:t>
            </a:r>
            <a:r>
              <a:rPr lang="fr-FR" sz="1200" b="1" dirty="0">
                <a:latin typeface="Futura Medium"/>
                <a:ea typeface="Poppins"/>
                <a:cs typeface="Poppins"/>
                <a:sym typeface="Poppins"/>
              </a:rPr>
              <a:t> and </a:t>
            </a:r>
            <a:r>
              <a:rPr lang="fr-FR" sz="1200" b="1" dirty="0" err="1">
                <a:latin typeface="Futura Medium"/>
                <a:ea typeface="Poppins"/>
                <a:cs typeface="Poppins"/>
                <a:sym typeface="Poppins"/>
              </a:rPr>
              <a:t>what</a:t>
            </a:r>
            <a:r>
              <a:rPr lang="fr-FR" sz="1200" b="1" dirty="0">
                <a:latin typeface="Futura Medium"/>
                <a:ea typeface="Poppins"/>
                <a:cs typeface="Poppins"/>
                <a:sym typeface="Poppins"/>
              </a:rPr>
              <a:t> solutions </a:t>
            </a:r>
            <a:r>
              <a:rPr lang="fr-FR" sz="1200" b="1" dirty="0" err="1">
                <a:latin typeface="Futura Medium"/>
                <a:ea typeface="Poppins"/>
                <a:cs typeface="Poppins"/>
                <a:sym typeface="Poppins"/>
              </a:rPr>
              <a:t>could</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you</a:t>
            </a:r>
            <a:r>
              <a:rPr lang="fr-FR" sz="1200" b="1" dirty="0">
                <a:latin typeface="Futura Medium"/>
                <a:ea typeface="Poppins"/>
                <a:cs typeface="Poppins"/>
                <a:sym typeface="Poppins"/>
              </a:rPr>
              <a:t> propose to </a:t>
            </a:r>
            <a:r>
              <a:rPr lang="fr-FR" sz="1200" b="1" dirty="0" err="1">
                <a:latin typeface="Futura Medium"/>
                <a:ea typeface="Poppins"/>
                <a:cs typeface="Poppins"/>
                <a:sym typeface="Poppins"/>
              </a:rPr>
              <a:t>strengthen</a:t>
            </a:r>
            <a:r>
              <a:rPr lang="fr-FR" sz="1200" b="1" dirty="0">
                <a:latin typeface="Futura Medium"/>
                <a:ea typeface="Poppins"/>
                <a:cs typeface="Poppins"/>
                <a:sym typeface="Poppins"/>
              </a:rPr>
              <a:t> the social protection </a:t>
            </a:r>
            <a:r>
              <a:rPr lang="fr-FR" sz="1200" b="1" dirty="0" err="1">
                <a:latin typeface="Futura Medium"/>
                <a:ea typeface="Poppins"/>
                <a:cs typeface="Poppins"/>
                <a:sym typeface="Poppins"/>
              </a:rPr>
              <a:t>mechanism</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specifically</a:t>
            </a:r>
            <a:r>
              <a:rPr lang="fr-FR" sz="1200" b="1" dirty="0">
                <a:latin typeface="Futura Medium"/>
                <a:ea typeface="Poppins"/>
                <a:cs typeface="Poppins"/>
                <a:sym typeface="Poppins"/>
              </a:rPr>
              <a:t> in case management) </a:t>
            </a:r>
            <a:r>
              <a:rPr lang="fr-FR" sz="1200" b="1" dirty="0" err="1">
                <a:latin typeface="Futura Medium"/>
                <a:ea typeface="Poppins"/>
                <a:cs typeface="Poppins"/>
                <a:sym typeface="Poppins"/>
              </a:rPr>
              <a:t>within</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our</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project</a:t>
            </a:r>
            <a:r>
              <a:rPr lang="fr-FR" sz="1200" b="1" dirty="0">
                <a:latin typeface="Futura Medium"/>
                <a:ea typeface="Poppins"/>
                <a:cs typeface="Poppins"/>
                <a:sym typeface="Poppins"/>
              </a:rPr>
              <a:t>/intervention sites?</a:t>
            </a:r>
          </a:p>
          <a:p>
            <a:pPr algn="r"/>
            <a:endParaRPr lang="fr-FR" sz="1200" b="1" dirty="0">
              <a:latin typeface="Futura Medium"/>
              <a:ea typeface="Poppins"/>
              <a:cs typeface="Poppins"/>
              <a:sym typeface="Poppins"/>
            </a:endParaRPr>
          </a:p>
          <a:p>
            <a:pPr algn="r"/>
            <a:endParaRPr lang="fr-FR" sz="1200" b="1" dirty="0">
              <a:latin typeface="Futura Medium"/>
              <a:ea typeface="Poppins"/>
              <a:cs typeface="Poppins"/>
              <a:sym typeface="Poppins"/>
            </a:endParaRPr>
          </a:p>
          <a:p>
            <a:pPr algn="r"/>
            <a:r>
              <a:rPr lang="fr-FR" sz="1200" i="1" dirty="0" err="1">
                <a:latin typeface="Futura Medium"/>
                <a:ea typeface="Poppins"/>
                <a:cs typeface="Poppins"/>
                <a:sym typeface="Poppins"/>
              </a:rPr>
              <a:t>Kindly</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list</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your</a:t>
            </a:r>
            <a:r>
              <a:rPr lang="fr-FR" sz="1200" i="1" dirty="0">
                <a:latin typeface="Futura Medium"/>
                <a:ea typeface="Poppins"/>
                <a:cs typeface="Poppins"/>
                <a:sym typeface="Poppins"/>
              </a:rPr>
              <a:t> insights </a:t>
            </a:r>
            <a:r>
              <a:rPr lang="fr-FR" sz="1200" i="1" dirty="0" err="1">
                <a:latin typeface="Futura Medium"/>
                <a:ea typeface="Poppins"/>
                <a:cs typeface="Poppins"/>
                <a:sym typeface="Poppins"/>
              </a:rPr>
              <a:t>using</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bullet</a:t>
            </a:r>
            <a:r>
              <a:rPr lang="fr-FR" sz="1200" i="1" dirty="0">
                <a:latin typeface="Futura Medium"/>
                <a:ea typeface="Poppins"/>
                <a:cs typeface="Poppins"/>
                <a:sym typeface="Poppins"/>
              </a:rPr>
              <a:t> points</a:t>
            </a:r>
            <a:r>
              <a:rPr lang="fr-FR" sz="1600" i="1" dirty="0">
                <a:latin typeface="Poppins"/>
                <a:ea typeface="Poppins"/>
                <a:cs typeface="Poppins"/>
                <a:sym typeface="Poppins"/>
              </a:rPr>
              <a:t>  </a:t>
            </a:r>
          </a:p>
          <a:p>
            <a:pPr algn="r"/>
            <a:r>
              <a:rPr lang="fr-FR" sz="1200" b="1" dirty="0">
                <a:latin typeface="Futura Medium"/>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B83AF253-8A8E-8748-21A7-ED71543FFE3E}"/>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pic>
        <p:nvPicPr>
          <p:cNvPr id="2" name="Imagen 1" descr="Icono&#10;&#10;Descripción generada automáticamente">
            <a:extLst>
              <a:ext uri="{FF2B5EF4-FFF2-40B4-BE49-F238E27FC236}">
                <a16:creationId xmlns:a16="http://schemas.microsoft.com/office/drawing/2014/main" id="{B3B98309-8C82-4F8F-3852-6E03B45E4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4" name="CuadroTexto 3">
            <a:extLst>
              <a:ext uri="{FF2B5EF4-FFF2-40B4-BE49-F238E27FC236}">
                <a16:creationId xmlns:a16="http://schemas.microsoft.com/office/drawing/2014/main" id="{A5D6E75A-98EB-38CD-56E8-4C1428ACF785}"/>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Tree>
    <p:extLst>
      <p:ext uri="{BB962C8B-B14F-4D97-AF65-F5344CB8AC3E}">
        <p14:creationId xmlns:p14="http://schemas.microsoft.com/office/powerpoint/2010/main" val="259475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F14DAEF9-5395-CE2F-1809-CF199E27FA49}"/>
            </a:ext>
          </a:extLst>
        </p:cNvPr>
        <p:cNvGrpSpPr/>
        <p:nvPr/>
      </p:nvGrpSpPr>
      <p:grpSpPr>
        <a:xfrm>
          <a:off x="0" y="0"/>
          <a:ext cx="0" cy="0"/>
          <a:chOff x="0" y="0"/>
          <a:chExt cx="0" cy="0"/>
        </a:xfrm>
      </p:grpSpPr>
      <p:sp>
        <p:nvSpPr>
          <p:cNvPr id="101" name="Google Shape;101;p1">
            <a:extLst>
              <a:ext uri="{FF2B5EF4-FFF2-40B4-BE49-F238E27FC236}">
                <a16:creationId xmlns:a16="http://schemas.microsoft.com/office/drawing/2014/main" id="{C9E04C5A-8653-018D-3D37-A243B2F8865C}"/>
              </a:ext>
            </a:extLst>
          </p:cNvPr>
          <p:cNvSpPr txBox="1"/>
          <p:nvPr/>
        </p:nvSpPr>
        <p:spPr>
          <a:xfrm>
            <a:off x="2404299" y="1198485"/>
            <a:ext cx="8614410" cy="3482964"/>
          </a:xfrm>
          <a:prstGeom prst="rect">
            <a:avLst/>
          </a:prstGeom>
          <a:noFill/>
          <a:ln>
            <a:noFill/>
          </a:ln>
        </p:spPr>
        <p:txBody>
          <a:bodyPr spcFirstLastPara="1" wrap="square" lIns="91425" tIns="45700" rIns="91425" bIns="45700" anchor="t" anchorCtr="0">
            <a:spAutoFit/>
          </a:bodyPr>
          <a:lstStyle/>
          <a:p>
            <a:pPr marL="342900" lvl="0" indent="-342900" algn="just">
              <a:lnSpc>
                <a:spcPct val="115000"/>
              </a:lnSpc>
              <a:spcAft>
                <a:spcPts val="800"/>
              </a:spcAft>
              <a:buFont typeface="+mj-lt"/>
              <a:buAutoNum type="alphaL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Social protection services can be delivered to beneficiaries through Government agencies, non-governmental organizations, community-based organizations however proper systems and guidelines should be put in place to the beneficiary  identification process, implementation, monitoring and accountability and need to strengthen coordination among different players. </a:t>
            </a:r>
          </a:p>
          <a:p>
            <a:pPr marL="342900" lvl="0" indent="-342900" algn="just">
              <a:lnSpc>
                <a:spcPct val="115000"/>
              </a:lnSpc>
              <a:spcAft>
                <a:spcPts val="800"/>
              </a:spcAft>
              <a:buFont typeface="+mj-lt"/>
              <a:buAutoNum type="alphaLcPeriod"/>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Beneficiary registration is already being done  electronically including enrolment in most social protection programs. However, service delivery could be both paper based </a:t>
            </a:r>
            <a:r>
              <a:rPr lang="en-US" sz="1800" kern="100">
                <a:effectLst/>
                <a:latin typeface="Aptos" panose="020B0004020202020204" pitchFamily="34" charset="0"/>
                <a:ea typeface="Aptos" panose="020B0004020202020204" pitchFamily="34" charset="0"/>
                <a:cs typeface="Times New Roman" panose="02020603050405020304" pitchFamily="18" charset="0"/>
              </a:rPr>
              <a:t>and electronically.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if the beneficially has a mobile phone preference is electronic transfer. Vetting of beneficiaries through biometric methods should be introduced.</a:t>
            </a:r>
            <a:endParaRPr lang="en-MW"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feld 13">
            <a:extLst>
              <a:ext uri="{FF2B5EF4-FFF2-40B4-BE49-F238E27FC236}">
                <a16:creationId xmlns:a16="http://schemas.microsoft.com/office/drawing/2014/main" id="{90F7F672-6A62-21B7-36CC-B322D4916137}"/>
              </a:ext>
            </a:extLst>
          </p:cNvPr>
          <p:cNvSpPr txBox="1"/>
          <p:nvPr/>
        </p:nvSpPr>
        <p:spPr>
          <a:xfrm>
            <a:off x="371476" y="1190625"/>
            <a:ext cx="1825072" cy="4401205"/>
          </a:xfrm>
          <a:prstGeom prst="rect">
            <a:avLst/>
          </a:prstGeom>
          <a:noFill/>
        </p:spPr>
        <p:txBody>
          <a:bodyPr wrap="square">
            <a:spAutoFit/>
          </a:bodyPr>
          <a:lstStyle/>
          <a:p>
            <a:pPr algn="r"/>
            <a:r>
              <a:rPr lang="fr-FR" sz="1200" b="1" dirty="0" err="1">
                <a:latin typeface="Futura Medium"/>
                <a:ea typeface="Poppins"/>
                <a:cs typeface="Poppins"/>
                <a:sym typeface="Poppins"/>
              </a:rPr>
              <a:t>What</a:t>
            </a:r>
            <a:r>
              <a:rPr lang="fr-FR" sz="1200" b="1" dirty="0">
                <a:latin typeface="Futura Medium"/>
                <a:ea typeface="Poppins"/>
                <a:cs typeface="Poppins"/>
                <a:sym typeface="Poppins"/>
              </a:rPr>
              <a:t> gaps </a:t>
            </a:r>
            <a:r>
              <a:rPr lang="fr-FR" sz="1200" b="1" dirty="0" err="1">
                <a:latin typeface="Futura Medium"/>
                <a:ea typeface="Poppins"/>
                <a:cs typeface="Poppins"/>
                <a:sym typeface="Poppins"/>
              </a:rPr>
              <a:t>exist</a:t>
            </a:r>
            <a:r>
              <a:rPr lang="fr-FR" sz="1200" b="1" dirty="0">
                <a:latin typeface="Futura Medium"/>
                <a:ea typeface="Poppins"/>
                <a:cs typeface="Poppins"/>
                <a:sym typeface="Poppins"/>
              </a:rPr>
              <a:t> and </a:t>
            </a:r>
            <a:r>
              <a:rPr lang="fr-FR" sz="1200" b="1" dirty="0" err="1">
                <a:latin typeface="Futura Medium"/>
                <a:ea typeface="Poppins"/>
                <a:cs typeface="Poppins"/>
                <a:sym typeface="Poppins"/>
              </a:rPr>
              <a:t>what</a:t>
            </a:r>
            <a:r>
              <a:rPr lang="fr-FR" sz="1200" b="1" dirty="0">
                <a:latin typeface="Futura Medium"/>
                <a:ea typeface="Poppins"/>
                <a:cs typeface="Poppins"/>
                <a:sym typeface="Poppins"/>
              </a:rPr>
              <a:t> solutions </a:t>
            </a:r>
            <a:r>
              <a:rPr lang="fr-FR" sz="1200" b="1" dirty="0" err="1">
                <a:latin typeface="Futura Medium"/>
                <a:ea typeface="Poppins"/>
                <a:cs typeface="Poppins"/>
                <a:sym typeface="Poppins"/>
              </a:rPr>
              <a:t>could</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you</a:t>
            </a:r>
            <a:r>
              <a:rPr lang="fr-FR" sz="1200" b="1" dirty="0">
                <a:latin typeface="Futura Medium"/>
                <a:ea typeface="Poppins"/>
                <a:cs typeface="Poppins"/>
                <a:sym typeface="Poppins"/>
              </a:rPr>
              <a:t> propose to </a:t>
            </a:r>
            <a:r>
              <a:rPr lang="fr-FR" sz="1200" b="1" dirty="0" err="1">
                <a:latin typeface="Futura Medium"/>
                <a:ea typeface="Poppins"/>
                <a:cs typeface="Poppins"/>
                <a:sym typeface="Poppins"/>
              </a:rPr>
              <a:t>strengthen</a:t>
            </a:r>
            <a:r>
              <a:rPr lang="fr-FR" sz="1200" b="1" dirty="0">
                <a:latin typeface="Futura Medium"/>
                <a:ea typeface="Poppins"/>
                <a:cs typeface="Poppins"/>
                <a:sym typeface="Poppins"/>
              </a:rPr>
              <a:t> the social protection </a:t>
            </a:r>
            <a:r>
              <a:rPr lang="fr-FR" sz="1200" b="1" dirty="0" err="1">
                <a:latin typeface="Futura Medium"/>
                <a:ea typeface="Poppins"/>
                <a:cs typeface="Poppins"/>
                <a:sym typeface="Poppins"/>
              </a:rPr>
              <a:t>mechanism</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specifically</a:t>
            </a:r>
            <a:r>
              <a:rPr lang="fr-FR" sz="1200" b="1" dirty="0">
                <a:latin typeface="Futura Medium"/>
                <a:ea typeface="Poppins"/>
                <a:cs typeface="Poppins"/>
                <a:sym typeface="Poppins"/>
              </a:rPr>
              <a:t> in case management) </a:t>
            </a:r>
            <a:r>
              <a:rPr lang="fr-FR" sz="1200" b="1" dirty="0" err="1">
                <a:latin typeface="Futura Medium"/>
                <a:ea typeface="Poppins"/>
                <a:cs typeface="Poppins"/>
                <a:sym typeface="Poppins"/>
              </a:rPr>
              <a:t>within</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our</a:t>
            </a:r>
            <a:r>
              <a:rPr lang="fr-FR" sz="1200" b="1" dirty="0">
                <a:latin typeface="Futura Medium"/>
                <a:ea typeface="Poppins"/>
                <a:cs typeface="Poppins"/>
                <a:sym typeface="Poppins"/>
              </a:rPr>
              <a:t> </a:t>
            </a:r>
            <a:r>
              <a:rPr lang="fr-FR" sz="1200" b="1" dirty="0" err="1">
                <a:latin typeface="Futura Medium"/>
                <a:ea typeface="Poppins"/>
                <a:cs typeface="Poppins"/>
                <a:sym typeface="Poppins"/>
              </a:rPr>
              <a:t>project</a:t>
            </a:r>
            <a:r>
              <a:rPr lang="fr-FR" sz="1200" b="1" dirty="0">
                <a:latin typeface="Futura Medium"/>
                <a:ea typeface="Poppins"/>
                <a:cs typeface="Poppins"/>
                <a:sym typeface="Poppins"/>
              </a:rPr>
              <a:t>/intervention sites?</a:t>
            </a:r>
          </a:p>
          <a:p>
            <a:pPr algn="r"/>
            <a:endParaRPr lang="fr-FR" sz="1200" b="1" dirty="0">
              <a:latin typeface="Futura Medium"/>
              <a:ea typeface="Poppins"/>
              <a:cs typeface="Poppins"/>
              <a:sym typeface="Poppins"/>
            </a:endParaRPr>
          </a:p>
          <a:p>
            <a:pPr algn="r"/>
            <a:endParaRPr lang="fr-FR" sz="1200" b="1" dirty="0">
              <a:latin typeface="Futura Medium"/>
              <a:ea typeface="Poppins"/>
              <a:cs typeface="Poppins"/>
              <a:sym typeface="Poppins"/>
            </a:endParaRPr>
          </a:p>
          <a:p>
            <a:pPr algn="r"/>
            <a:r>
              <a:rPr lang="fr-FR" sz="1200" i="1" dirty="0" err="1">
                <a:latin typeface="Futura Medium"/>
                <a:ea typeface="Poppins"/>
                <a:cs typeface="Poppins"/>
                <a:sym typeface="Poppins"/>
              </a:rPr>
              <a:t>Kindly</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list</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your</a:t>
            </a:r>
            <a:r>
              <a:rPr lang="fr-FR" sz="1200" i="1" dirty="0">
                <a:latin typeface="Futura Medium"/>
                <a:ea typeface="Poppins"/>
                <a:cs typeface="Poppins"/>
                <a:sym typeface="Poppins"/>
              </a:rPr>
              <a:t> insights </a:t>
            </a:r>
            <a:r>
              <a:rPr lang="fr-FR" sz="1200" i="1" dirty="0" err="1">
                <a:latin typeface="Futura Medium"/>
                <a:ea typeface="Poppins"/>
                <a:cs typeface="Poppins"/>
                <a:sym typeface="Poppins"/>
              </a:rPr>
              <a:t>using</a:t>
            </a:r>
            <a:r>
              <a:rPr lang="fr-FR" sz="1200" i="1" dirty="0">
                <a:latin typeface="Futura Medium"/>
                <a:ea typeface="Poppins"/>
                <a:cs typeface="Poppins"/>
                <a:sym typeface="Poppins"/>
              </a:rPr>
              <a:t> </a:t>
            </a:r>
            <a:r>
              <a:rPr lang="fr-FR" sz="1200" i="1" dirty="0" err="1">
                <a:latin typeface="Futura Medium"/>
                <a:ea typeface="Poppins"/>
                <a:cs typeface="Poppins"/>
                <a:sym typeface="Poppins"/>
              </a:rPr>
              <a:t>bullet</a:t>
            </a:r>
            <a:r>
              <a:rPr lang="fr-FR" sz="1200" i="1" dirty="0">
                <a:latin typeface="Futura Medium"/>
                <a:ea typeface="Poppins"/>
                <a:cs typeface="Poppins"/>
                <a:sym typeface="Poppins"/>
              </a:rPr>
              <a:t> points</a:t>
            </a:r>
            <a:r>
              <a:rPr lang="fr-FR" sz="1600" i="1" dirty="0">
                <a:latin typeface="Poppins"/>
                <a:ea typeface="Poppins"/>
                <a:cs typeface="Poppins"/>
                <a:sym typeface="Poppins"/>
              </a:rPr>
              <a:t>  </a:t>
            </a:r>
          </a:p>
          <a:p>
            <a:pPr algn="r"/>
            <a:r>
              <a:rPr lang="fr-FR" sz="1200" b="1" dirty="0">
                <a:latin typeface="Futura Medium"/>
                <a:ea typeface="Poppins"/>
                <a:cs typeface="Poppins"/>
                <a:sym typeface="Poppins"/>
              </a:rPr>
              <a:t> </a:t>
            </a:r>
          </a:p>
          <a:p>
            <a:endParaRPr lang="fr-FR" sz="2800" b="1" dirty="0">
              <a:solidFill>
                <a:srgbClr val="1F3864"/>
              </a:solidFill>
              <a:latin typeface="Poppins"/>
              <a:cs typeface="Poppins"/>
              <a:sym typeface="Poppins"/>
            </a:endParaRPr>
          </a:p>
          <a:p>
            <a:endParaRPr lang="fr-FR" sz="2800" b="1" dirty="0">
              <a:solidFill>
                <a:srgbClr val="1F3864"/>
              </a:solidFill>
              <a:latin typeface="Poppins"/>
              <a:cs typeface="Poppins"/>
              <a:sym typeface="Poppins"/>
            </a:endParaRPr>
          </a:p>
          <a:p>
            <a:endParaRPr lang="es-419" sz="2800" dirty="0"/>
          </a:p>
        </p:txBody>
      </p:sp>
      <p:cxnSp>
        <p:nvCxnSpPr>
          <p:cNvPr id="3" name="Conector recto 2">
            <a:extLst>
              <a:ext uri="{FF2B5EF4-FFF2-40B4-BE49-F238E27FC236}">
                <a16:creationId xmlns:a16="http://schemas.microsoft.com/office/drawing/2014/main" id="{B83AF253-8A8E-8748-21A7-ED71543FFE3E}"/>
              </a:ext>
            </a:extLst>
          </p:cNvPr>
          <p:cNvCxnSpPr/>
          <p:nvPr/>
        </p:nvCxnSpPr>
        <p:spPr>
          <a:xfrm>
            <a:off x="2192785" y="1198485"/>
            <a:ext cx="0" cy="4962618"/>
          </a:xfrm>
          <a:prstGeom prst="line">
            <a:avLst/>
          </a:prstGeom>
        </p:spPr>
        <p:style>
          <a:lnRef idx="1">
            <a:schemeClr val="dk1"/>
          </a:lnRef>
          <a:fillRef idx="0">
            <a:schemeClr val="dk1"/>
          </a:fillRef>
          <a:effectRef idx="0">
            <a:schemeClr val="dk1"/>
          </a:effectRef>
          <a:fontRef idx="minor">
            <a:schemeClr val="tx1"/>
          </a:fontRef>
        </p:style>
      </p:cxnSp>
      <p:pic>
        <p:nvPicPr>
          <p:cNvPr id="2" name="Imagen 1" descr="Icono&#10;&#10;Descripción generada automáticamente">
            <a:extLst>
              <a:ext uri="{FF2B5EF4-FFF2-40B4-BE49-F238E27FC236}">
                <a16:creationId xmlns:a16="http://schemas.microsoft.com/office/drawing/2014/main" id="{B3B98309-8C82-4F8F-3852-6E03B45E4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7" y="5108083"/>
            <a:ext cx="1118584" cy="1118584"/>
          </a:xfrm>
          <a:prstGeom prst="rect">
            <a:avLst/>
          </a:prstGeom>
        </p:spPr>
      </p:pic>
      <p:sp>
        <p:nvSpPr>
          <p:cNvPr id="4" name="CuadroTexto 3">
            <a:extLst>
              <a:ext uri="{FF2B5EF4-FFF2-40B4-BE49-F238E27FC236}">
                <a16:creationId xmlns:a16="http://schemas.microsoft.com/office/drawing/2014/main" id="{A5D6E75A-98EB-38CD-56E8-4C1428ACF785}"/>
              </a:ext>
            </a:extLst>
          </p:cNvPr>
          <p:cNvSpPr txBox="1"/>
          <p:nvPr/>
        </p:nvSpPr>
        <p:spPr>
          <a:xfrm>
            <a:off x="811521" y="5499999"/>
            <a:ext cx="878890" cy="523220"/>
          </a:xfrm>
          <a:prstGeom prst="rect">
            <a:avLst/>
          </a:prstGeom>
          <a:noFill/>
        </p:spPr>
        <p:txBody>
          <a:bodyPr wrap="square" rtlCol="0">
            <a:spAutoFit/>
          </a:bodyPr>
          <a:lstStyle/>
          <a:p>
            <a:pPr algn="ctr"/>
            <a:r>
              <a:rPr lang="es-ES" b="1" dirty="0">
                <a:latin typeface="Futura Medium"/>
              </a:rPr>
              <a:t>3:30</a:t>
            </a:r>
          </a:p>
          <a:p>
            <a:pPr algn="ctr"/>
            <a:r>
              <a:rPr lang="es-ES" sz="1000" dirty="0">
                <a:latin typeface="Futura Medium"/>
              </a:rPr>
              <a:t>minutes</a:t>
            </a:r>
          </a:p>
        </p:txBody>
      </p:sp>
    </p:spTree>
    <p:extLst>
      <p:ext uri="{BB962C8B-B14F-4D97-AF65-F5344CB8AC3E}">
        <p14:creationId xmlns:p14="http://schemas.microsoft.com/office/powerpoint/2010/main" val="22862267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77cec21-11d5-4799-b4f7-6089c1533cda">
      <Terms xmlns="http://schemas.microsoft.com/office/infopath/2007/PartnerControls"/>
    </lcf76f155ced4ddcb4097134ff3c332f>
    <TaxCatchAll xmlns="f8e7f2b3-610c-4b32-a8cb-859dc69817f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997CC2B81DBB44AED5537D60E4BBE5" ma:contentTypeVersion="14" ma:contentTypeDescription="Create a new document." ma:contentTypeScope="" ma:versionID="78020f7691337253e74eeb8977b39d44">
  <xsd:schema xmlns:xsd="http://www.w3.org/2001/XMLSchema" xmlns:xs="http://www.w3.org/2001/XMLSchema" xmlns:p="http://schemas.microsoft.com/office/2006/metadata/properties" xmlns:ns2="f8e7f2b3-610c-4b32-a8cb-859dc69817ff" xmlns:ns3="d77cec21-11d5-4799-b4f7-6089c1533cda" targetNamespace="http://schemas.microsoft.com/office/2006/metadata/properties" ma:root="true" ma:fieldsID="f9556dcbc63636d36e34ae61f053aa01" ns2:_="" ns3:_="">
    <xsd:import namespace="f8e7f2b3-610c-4b32-a8cb-859dc69817ff"/>
    <xsd:import namespace="d77cec21-11d5-4799-b4f7-6089c1533cd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7f2b3-610c-4b32-a8cb-859dc69817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aecfc66-2438-4422-8257-4187c91d1707}" ma:internalName="TaxCatchAll" ma:showField="CatchAllData" ma:web="f8e7f2b3-610c-4b32-a8cb-859dc69817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7cec21-11d5-4799-b4f7-6089c1533cd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8153cd3-5fa3-4a93-92b7-49cc455a346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4CE3AF-E7BF-4F93-BDFF-49068A2F78EF}">
  <ds:schemaRefs>
    <ds:schemaRef ds:uri="http://schemas.microsoft.com/office/infopath/2007/PartnerControls"/>
    <ds:schemaRef ds:uri="f8e7f2b3-610c-4b32-a8cb-859dc69817ff"/>
    <ds:schemaRef ds:uri="http://purl.org/dc/terms/"/>
    <ds:schemaRef ds:uri="http://schemas.microsoft.com/office/2006/documentManagement/types"/>
    <ds:schemaRef ds:uri="d77cec21-11d5-4799-b4f7-6089c1533cda"/>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404B5B0-6D02-4607-92AE-47C31DA8A855}">
  <ds:schemaRefs>
    <ds:schemaRef ds:uri="d77cec21-11d5-4799-b4f7-6089c1533cda"/>
    <ds:schemaRef ds:uri="f8e7f2b3-610c-4b32-a8cb-859dc69817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DFD25A9-08DB-4012-806B-1AED5C9351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1477</TotalTime>
  <Words>1094</Words>
  <Application>Microsoft Office PowerPoint</Application>
  <PresentationFormat>Widescreen</PresentationFormat>
  <Paragraphs>83</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Aptos</vt:lpstr>
      <vt:lpstr>Arial</vt:lpstr>
      <vt:lpstr>Calibri</vt:lpstr>
      <vt:lpstr>Calibri Light</vt:lpstr>
      <vt:lpstr>Futura LT</vt:lpstr>
      <vt:lpstr>Futura Medium</vt:lpstr>
      <vt:lpstr>Lato</vt:lpstr>
      <vt:lpstr>Poppins</vt:lpstr>
      <vt:lpstr>Office</vt:lpstr>
      <vt:lpstr>PowerPoint Presentation</vt:lpstr>
      <vt:lpstr>PowerPoint Presentation</vt:lpstr>
      <vt:lpstr>PowerPoint Presentation</vt:lpstr>
      <vt:lpstr>Social Protection programs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Gabriela Degen</dc:creator>
  <cp:keywords>, docId:3996000EAE6CF7792E98C172D27BA8D8</cp:keywords>
  <cp:lastModifiedBy>Nkhoma chagoma, Janet</cp:lastModifiedBy>
  <cp:revision>64</cp:revision>
  <dcterms:created xsi:type="dcterms:W3CDTF">2023-12-15T16:54:21Z</dcterms:created>
  <dcterms:modified xsi:type="dcterms:W3CDTF">2024-08-22T20:31:33Z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0x01010085997CC2B81DBB44AED5537D60E4BBE5</vt:lpwstr>
  </property>
  <property fmtid="{D5CDD505-2E9C-101B-9397-08002B2CF9AE}" pid="3" name="MediaServiceImageTags">
    <vt:lpwstr/>
  </property>
</Properties>
</file>